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2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C0316-3DE2-4C59-822D-362B2CE33DDC}" type="datetimeFigureOut">
              <a:rPr lang="en-US" smtClean="0"/>
              <a:t>12/23/2018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EBE27-1DD2-4C03-B9B3-CCF669BA969B}" type="slidenum">
              <a:rPr lang="en-US" smtClean="0"/>
              <a:t>‹#›</a:t>
            </a:fld>
            <a:endParaRPr lang="en-US"/>
          </a:p>
        </p:txBody>
      </p:sp>
    </p:spTree>
    <p:extLst>
      <p:ext uri="{BB962C8B-B14F-4D97-AF65-F5344CB8AC3E}">
        <p14:creationId xmlns:p14="http://schemas.microsoft.com/office/powerpoint/2010/main" val="42116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7D007A-C013-49C9-9EF9-CBDE91BECA88}" type="slidenum">
              <a:rPr lang="en-GB" smtClean="0"/>
              <a:t>1</a:t>
            </a:fld>
            <a:endParaRPr lang="en-GB"/>
          </a:p>
        </p:txBody>
      </p:sp>
    </p:spTree>
    <p:extLst>
      <p:ext uri="{BB962C8B-B14F-4D97-AF65-F5344CB8AC3E}">
        <p14:creationId xmlns:p14="http://schemas.microsoft.com/office/powerpoint/2010/main" val="113689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2</a:t>
            </a:fld>
            <a:endParaRPr lang="en-US"/>
          </a:p>
        </p:txBody>
      </p:sp>
    </p:spTree>
    <p:extLst>
      <p:ext uri="{BB962C8B-B14F-4D97-AF65-F5344CB8AC3E}">
        <p14:creationId xmlns:p14="http://schemas.microsoft.com/office/powerpoint/2010/main" val="15152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b="1" u="sng" dirty="0" smtClean="0">
                <a:effectLst/>
              </a:rPr>
              <a:t>Introduction:</a:t>
            </a:r>
            <a:endParaRPr lang="en-GB" dirty="0" smtClean="0">
              <a:effectLst/>
            </a:endParaRPr>
          </a:p>
          <a:p>
            <a:pPr rtl="0"/>
            <a:r>
              <a:rPr lang="en-GB" u="none" strike="noStrike" dirty="0" smtClean="0">
                <a:effectLst/>
              </a:rPr>
              <a:t> </a:t>
            </a:r>
            <a:endParaRPr lang="en-GB" dirty="0" smtClean="0">
              <a:effectLst/>
            </a:endParaRPr>
          </a:p>
          <a:p>
            <a:pPr rtl="0"/>
            <a:r>
              <a:rPr lang="en-GB" dirty="0" smtClean="0">
                <a:effectLst/>
              </a:rPr>
              <a:t>Granulation is the process in which primary powder particles are made to adhere to form larger, </a:t>
            </a:r>
            <a:r>
              <a:rPr lang="en-GB" dirty="0" err="1" smtClean="0">
                <a:effectLst/>
              </a:rPr>
              <a:t>multiparticle</a:t>
            </a:r>
            <a:r>
              <a:rPr lang="en-GB" dirty="0" smtClean="0">
                <a:effectLst/>
              </a:rPr>
              <a:t> entities called granules. Granules produced for the manufacturing of tablets have a typical size range between 0.2 and 0.5 mm.</a:t>
            </a:r>
          </a:p>
          <a:p>
            <a:pPr rtl="0"/>
            <a:r>
              <a:rPr lang="en-GB" dirty="0" smtClean="0">
                <a:effectLst/>
              </a:rPr>
              <a:t> </a:t>
            </a:r>
          </a:p>
          <a:p>
            <a:pPr rtl="0"/>
            <a:r>
              <a:rPr lang="en-GB" dirty="0" smtClean="0">
                <a:effectLst/>
              </a:rPr>
              <a:t>Reasons for granulation:</a:t>
            </a:r>
          </a:p>
          <a:p>
            <a:pPr rtl="0"/>
            <a:r>
              <a:rPr lang="en-GB" dirty="0" smtClean="0">
                <a:effectLst/>
              </a:rPr>
              <a:t>1. To prevent segregation of the constituents of the powder mixture:</a:t>
            </a:r>
          </a:p>
          <a:p>
            <a:pPr rtl="0"/>
            <a:r>
              <a:rPr lang="en-GB" dirty="0" smtClean="0">
                <a:effectLst/>
              </a:rPr>
              <a:t>Segregation is due primarily to differences in the size or density of the components of the mix, the smaller and/or denser particles concentrating at the base of a container with the larger and/or less dense ones above them. An ideal granulation will contain all the constituents of the mix in the correct proportion in each granule, and segregation of the ingredients will not occur.</a:t>
            </a:r>
          </a:p>
          <a:p>
            <a:pPr rtl="0"/>
            <a:r>
              <a:rPr lang="en-GB" dirty="0" smtClean="0">
                <a:effectLst/>
              </a:rPr>
              <a:t> </a:t>
            </a:r>
          </a:p>
          <a:p>
            <a:pPr rtl="0"/>
            <a:r>
              <a:rPr lang="en-GB" dirty="0" smtClean="0">
                <a:effectLst/>
              </a:rPr>
              <a:t>2. To improve the flow properties of the mixture:</a:t>
            </a:r>
          </a:p>
          <a:p>
            <a:pPr rtl="0"/>
            <a:r>
              <a:rPr lang="en-GB" dirty="0" smtClean="0">
                <a:effectLst/>
              </a:rPr>
              <a:t>Many powders, because of their small size, irregular shape or surface characteristics, are cohesive and do not flow well. Granules produced from such a cohesive system will be larger and more isodiametric, both factors contributing to improved flow properties.</a:t>
            </a:r>
          </a:p>
          <a:p>
            <a:pPr rtl="0"/>
            <a:r>
              <a:rPr lang="en-GB" dirty="0" smtClean="0">
                <a:effectLst/>
              </a:rPr>
              <a:t> </a:t>
            </a:r>
          </a:p>
          <a:p>
            <a:pPr rtl="0"/>
            <a:r>
              <a:rPr lang="en-GB" dirty="0" smtClean="0">
                <a:effectLst/>
              </a:rPr>
              <a:t>3. To improve the compaction characteristics of the mixture:</a:t>
            </a:r>
          </a:p>
          <a:p>
            <a:pPr rtl="0"/>
            <a:r>
              <a:rPr lang="en-GB" dirty="0" smtClean="0">
                <a:effectLst/>
              </a:rPr>
              <a:t>Some powders are difficult to compact. Granules of the same formulation are often more easily compacted and produce stronger tablets. Often solute migration occurring during the post-granulation drying stage results in a binder-rich outer layer to the granules. This in turn leads to direct binder–binder bonding, which assists the consolidation of weakly bonding materials.</a:t>
            </a:r>
          </a:p>
          <a:p>
            <a:pPr rtl="0"/>
            <a:r>
              <a:rPr lang="en-GB" dirty="0" smtClean="0">
                <a:effectLst/>
              </a:rPr>
              <a:t> </a:t>
            </a:r>
          </a:p>
          <a:p>
            <a:pPr rtl="0"/>
            <a:r>
              <a:rPr lang="en-GB" dirty="0" smtClean="0">
                <a:effectLst/>
              </a:rPr>
              <a:t>4. Other reasons:</a:t>
            </a:r>
          </a:p>
          <a:p>
            <a:pPr rtl="0"/>
            <a:r>
              <a:rPr lang="en-GB" dirty="0" smtClean="0">
                <a:effectLst/>
              </a:rPr>
              <a:t>- Reduce hazards of toxic dust associated with some dangerous drugs</a:t>
            </a:r>
          </a:p>
          <a:p>
            <a:pPr rtl="0"/>
            <a:r>
              <a:rPr lang="en-GB" dirty="0" smtClean="0">
                <a:effectLst/>
              </a:rPr>
              <a:t>- Slightly hygroscopic materials can adsorb moisture and adhere together (cake) if stored as powder.</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3</a:t>
            </a:fld>
            <a:endParaRPr lang="en-US"/>
          </a:p>
        </p:txBody>
      </p:sp>
    </p:spTree>
    <p:extLst>
      <p:ext uri="{BB962C8B-B14F-4D97-AF65-F5344CB8AC3E}">
        <p14:creationId xmlns:p14="http://schemas.microsoft.com/office/powerpoint/2010/main" val="226732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summary of the chemistry of effervescent</a:t>
            </a:r>
          </a:p>
          <a:p>
            <a:r>
              <a:rPr lang="en-GB" dirty="0" smtClean="0"/>
              <a:t>granules may be found in Physical Pharmacy</a:t>
            </a:r>
          </a:p>
          <a:p>
            <a:r>
              <a:rPr lang="en-GB" dirty="0" smtClean="0"/>
              <a:t>Capsule 6.3, Effervescent Granules.</a:t>
            </a:r>
          </a:p>
          <a:p>
            <a:endParaRPr lang="en-GB" dirty="0"/>
          </a:p>
        </p:txBody>
      </p:sp>
      <p:sp>
        <p:nvSpPr>
          <p:cNvPr id="4" name="Slide Number Placeholder 3"/>
          <p:cNvSpPr>
            <a:spLocks noGrp="1"/>
          </p:cNvSpPr>
          <p:nvPr>
            <p:ph type="sldNum" sz="quarter" idx="10"/>
          </p:nvPr>
        </p:nvSpPr>
        <p:spPr/>
        <p:txBody>
          <a:bodyPr/>
          <a:lstStyle/>
          <a:p>
            <a:fld id="{B67D007A-C013-49C9-9EF9-CBDE91BECA88}" type="slidenum">
              <a:rPr lang="en-GB" smtClean="0"/>
              <a:t>7</a:t>
            </a:fld>
            <a:endParaRPr lang="en-GB"/>
          </a:p>
        </p:txBody>
      </p:sp>
    </p:spTree>
    <p:extLst>
      <p:ext uri="{BB962C8B-B14F-4D97-AF65-F5344CB8AC3E}">
        <p14:creationId xmlns:p14="http://schemas.microsoft.com/office/powerpoint/2010/main" val="63987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smtClean="0"/>
              <a:t>Usually it is desired that ratio of citric acid to tartaric acid  equals 1:2 so that the desired ratio of the ingredients can be calculated as  follows: </a:t>
            </a:r>
          </a:p>
          <a:p>
            <a:pPr lvl="2"/>
            <a:r>
              <a:rPr lang="en-GB" dirty="0" smtClean="0"/>
              <a:t>Citric acid: Tartaric acid: Sodium bicarbonate = 1:2:3.44 (by weight) HOW To calculate???</a:t>
            </a:r>
          </a:p>
          <a:p>
            <a:endParaRPr lang="en-GB" dirty="0"/>
          </a:p>
        </p:txBody>
      </p:sp>
      <p:sp>
        <p:nvSpPr>
          <p:cNvPr id="4" name="Slide Number Placeholder 3"/>
          <p:cNvSpPr>
            <a:spLocks noGrp="1"/>
          </p:cNvSpPr>
          <p:nvPr>
            <p:ph type="sldNum" sz="quarter" idx="10"/>
          </p:nvPr>
        </p:nvSpPr>
        <p:spPr/>
        <p:txBody>
          <a:bodyPr/>
          <a:lstStyle/>
          <a:p>
            <a:fld id="{B67D007A-C013-49C9-9EF9-CBDE91BECA88}" type="slidenum">
              <a:rPr lang="en-GB" smtClean="0"/>
              <a:t>13</a:t>
            </a:fld>
            <a:endParaRPr lang="en-GB"/>
          </a:p>
        </p:txBody>
      </p:sp>
    </p:spTree>
    <p:extLst>
      <p:ext uri="{BB962C8B-B14F-4D97-AF65-F5344CB8AC3E}">
        <p14:creationId xmlns:p14="http://schemas.microsoft.com/office/powerpoint/2010/main" val="1200315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7D007A-C013-49C9-9EF9-CBDE91BECA88}" type="slidenum">
              <a:rPr lang="en-GB" smtClean="0"/>
              <a:t>14</a:t>
            </a:fld>
            <a:endParaRPr lang="en-GB"/>
          </a:p>
        </p:txBody>
      </p:sp>
    </p:spTree>
    <p:extLst>
      <p:ext uri="{BB962C8B-B14F-4D97-AF65-F5344CB8AC3E}">
        <p14:creationId xmlns:p14="http://schemas.microsoft.com/office/powerpoint/2010/main" val="659533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a:t>
            </a:r>
            <a:r>
              <a:rPr lang="en-GB" dirty="0" err="1" smtClean="0"/>
              <a:t>tspfull</a:t>
            </a:r>
            <a:r>
              <a:rPr lang="en-GB" dirty="0" smtClean="0"/>
              <a:t>= 5gm</a:t>
            </a:r>
          </a:p>
          <a:p>
            <a:pPr lvl="1"/>
            <a:r>
              <a:rPr lang="en-GB" dirty="0" smtClean="0">
                <a:sym typeface="Wingdings" panose="05000000000000000000" pitchFamily="2" charset="2"/>
              </a:rPr>
              <a:t></a:t>
            </a:r>
            <a:r>
              <a:rPr lang="en-GB" dirty="0" smtClean="0"/>
              <a:t>120 gm= 24 dose </a:t>
            </a:r>
            <a:r>
              <a:rPr lang="en-GB" dirty="0" smtClean="0">
                <a:sym typeface="Wingdings" panose="05000000000000000000" pitchFamily="2" charset="2"/>
              </a:rPr>
              <a:t></a:t>
            </a:r>
          </a:p>
          <a:p>
            <a:pPr lvl="1"/>
            <a:r>
              <a:rPr lang="en-GB" dirty="0" smtClean="0">
                <a:sym typeface="Wingdings" panose="05000000000000000000" pitchFamily="2" charset="2"/>
              </a:rPr>
              <a:t>24 dose* 0.5gm (amount of paracetamol in each dose )= 12 gm of paracetamol in the entire formulation.</a:t>
            </a:r>
            <a:endParaRPr lang="en-GB" dirty="0" smtClean="0"/>
          </a:p>
          <a:p>
            <a:endParaRPr lang="en-GB" dirty="0"/>
          </a:p>
        </p:txBody>
      </p:sp>
      <p:sp>
        <p:nvSpPr>
          <p:cNvPr id="4" name="Slide Number Placeholder 3"/>
          <p:cNvSpPr>
            <a:spLocks noGrp="1"/>
          </p:cNvSpPr>
          <p:nvPr>
            <p:ph type="sldNum" sz="quarter" idx="10"/>
          </p:nvPr>
        </p:nvSpPr>
        <p:spPr/>
        <p:txBody>
          <a:bodyPr/>
          <a:lstStyle/>
          <a:p>
            <a:fld id="{B67D007A-C013-49C9-9EF9-CBDE91BECA88}" type="slidenum">
              <a:rPr lang="en-GB" smtClean="0"/>
              <a:t>15</a:t>
            </a:fld>
            <a:endParaRPr lang="en-GB"/>
          </a:p>
        </p:txBody>
      </p:sp>
    </p:spTree>
    <p:extLst>
      <p:ext uri="{BB962C8B-B14F-4D97-AF65-F5344CB8AC3E}">
        <p14:creationId xmlns:p14="http://schemas.microsoft.com/office/powerpoint/2010/main" val="413463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D05D7E-41AB-40CE-B7C3-E459138FC88C}"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274527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5D7E-41AB-40CE-B7C3-E459138FC88C}"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4182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5D7E-41AB-40CE-B7C3-E459138FC88C}"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21289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05D7E-41AB-40CE-B7C3-E459138FC88C}"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214137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D05D7E-41AB-40CE-B7C3-E459138FC88C}"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51916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D05D7E-41AB-40CE-B7C3-E459138FC88C}"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27697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D05D7E-41AB-40CE-B7C3-E459138FC88C}" type="datetimeFigureOut">
              <a:rPr lang="en-US" smtClean="0"/>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72187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D05D7E-41AB-40CE-B7C3-E459138FC88C}" type="datetimeFigureOut">
              <a:rPr lang="en-US" smtClean="0"/>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391275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05D7E-41AB-40CE-B7C3-E459138FC88C}" type="datetimeFigureOut">
              <a:rPr lang="en-US" smtClean="0"/>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90374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05D7E-41AB-40CE-B7C3-E459138FC88C}"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191533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D05D7E-41AB-40CE-B7C3-E459138FC88C}"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3FBA9-3EA0-494F-8CA3-0B2C1CF721A9}" type="slidenum">
              <a:rPr lang="en-US" smtClean="0"/>
              <a:t>‹#›</a:t>
            </a:fld>
            <a:endParaRPr lang="en-US"/>
          </a:p>
        </p:txBody>
      </p:sp>
    </p:spTree>
    <p:extLst>
      <p:ext uri="{BB962C8B-B14F-4D97-AF65-F5344CB8AC3E}">
        <p14:creationId xmlns:p14="http://schemas.microsoft.com/office/powerpoint/2010/main" val="186830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05D7E-41AB-40CE-B7C3-E459138FC88C}" type="datetimeFigureOut">
              <a:rPr lang="en-US" smtClean="0"/>
              <a:t>12/23/2018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3FBA9-3EA0-494F-8CA3-0B2C1CF721A9}" type="slidenum">
              <a:rPr lang="en-US" smtClean="0"/>
              <a:t>‹#›</a:t>
            </a:fld>
            <a:endParaRPr lang="en-US"/>
          </a:p>
        </p:txBody>
      </p:sp>
    </p:spTree>
    <p:extLst>
      <p:ext uri="{BB962C8B-B14F-4D97-AF65-F5344CB8AC3E}">
        <p14:creationId xmlns:p14="http://schemas.microsoft.com/office/powerpoint/2010/main" val="251360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887" y="1904989"/>
            <a:ext cx="8984776" cy="1612923"/>
          </a:xfrm>
        </p:spPr>
        <p:txBody>
          <a:bodyPr>
            <a:noAutofit/>
          </a:bodyPr>
          <a:lstStyle/>
          <a:p>
            <a:r>
              <a:rPr lang="en-GB" sz="4000" dirty="0"/>
              <a:t/>
            </a:r>
            <a:br>
              <a:rPr lang="en-GB" sz="4000" dirty="0"/>
            </a:br>
            <a:r>
              <a:rPr lang="en-GB" sz="4000" dirty="0" smtClean="0"/>
              <a:t/>
            </a:r>
            <a:br>
              <a:rPr lang="en-GB" sz="4000" dirty="0" smtClean="0"/>
            </a:br>
            <a:r>
              <a:rPr lang="en-GB" sz="4000" dirty="0" smtClean="0"/>
              <a:t>preparation of effervescent granules</a:t>
            </a:r>
            <a:br>
              <a:rPr lang="en-GB" sz="4000" dirty="0" smtClean="0"/>
            </a:br>
            <a:r>
              <a:rPr lang="en-GB" sz="4000" dirty="0" smtClean="0"/>
              <a:t>Lab #2</a:t>
            </a:r>
            <a:endParaRPr lang="en-US" sz="4000" dirty="0"/>
          </a:p>
        </p:txBody>
      </p:sp>
      <p:sp>
        <p:nvSpPr>
          <p:cNvPr id="3" name="Subtitle 2"/>
          <p:cNvSpPr>
            <a:spLocks noGrp="1"/>
          </p:cNvSpPr>
          <p:nvPr>
            <p:ph type="subTitle" idx="1"/>
          </p:nvPr>
        </p:nvSpPr>
        <p:spPr>
          <a:xfrm>
            <a:off x="1524000" y="4426667"/>
            <a:ext cx="9144000" cy="1655762"/>
          </a:xfrm>
        </p:spPr>
        <p:txBody>
          <a:bodyPr>
            <a:normAutofit fontScale="92500" lnSpcReduction="20000"/>
          </a:bodyPr>
          <a:lstStyle/>
          <a:p>
            <a:pPr algn="l"/>
            <a:endParaRPr lang="en-US" b="1" dirty="0"/>
          </a:p>
          <a:p>
            <a:pPr algn="l"/>
            <a:endParaRPr lang="en-GB" b="1" dirty="0"/>
          </a:p>
          <a:p>
            <a:pPr algn="l"/>
            <a:r>
              <a:rPr lang="en-GB" sz="3000" b="1" dirty="0" smtClean="0"/>
              <a:t>      </a:t>
            </a:r>
            <a:r>
              <a:rPr lang="en-GB" sz="3000" b="1" dirty="0" err="1" smtClean="0"/>
              <a:t>Suhair</a:t>
            </a:r>
            <a:r>
              <a:rPr lang="en-GB" sz="3000" b="1" dirty="0" smtClean="0"/>
              <a:t> </a:t>
            </a:r>
            <a:r>
              <a:rPr lang="en-GB" sz="3000" b="1" dirty="0" err="1" smtClean="0"/>
              <a:t>Alawaad</a:t>
            </a:r>
            <a:r>
              <a:rPr lang="en-GB" sz="3000" b="1" dirty="0" smtClean="0"/>
              <a:t> </a:t>
            </a:r>
            <a:endParaRPr lang="en-GB" sz="3000" b="1" dirty="0"/>
          </a:p>
          <a:p>
            <a:pPr lvl="1" algn="l"/>
            <a:r>
              <a:rPr lang="en-GB" i="1" dirty="0"/>
              <a:t>-BSc. Pharm (Uni. of Basra College of Pharmacy); </a:t>
            </a:r>
          </a:p>
          <a:p>
            <a:pPr lvl="1" algn="l"/>
            <a:r>
              <a:rPr lang="en-GB" i="1" dirty="0"/>
              <a:t>-MSc. </a:t>
            </a:r>
            <a:r>
              <a:rPr lang="en-GB" i="1" dirty="0" err="1"/>
              <a:t>IPSci</a:t>
            </a:r>
            <a:r>
              <a:rPr lang="en-GB" i="1" dirty="0"/>
              <a:t>. (Brighton University, School of Pharmacy </a:t>
            </a:r>
            <a:r>
              <a:rPr lang="en-GB" i="1" dirty="0" smtClean="0"/>
              <a:t>and Biomedical Sciences</a:t>
            </a:r>
            <a:r>
              <a:rPr lang="en-GB" dirty="0" smtClean="0"/>
              <a:t>; UK)</a:t>
            </a:r>
            <a:endParaRPr lang="en-GB" dirty="0"/>
          </a:p>
        </p:txBody>
      </p:sp>
      <p:pic>
        <p:nvPicPr>
          <p:cNvPr id="1026" name="Picture 0" descr="pcaccepted version cop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1" y="304800"/>
            <a:ext cx="138112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AE833DFF-A5BE-4BC5-AFE6-4E96BFC07DF5}" type="slidenum">
              <a:rPr lang="en-US" smtClean="0"/>
              <a:t>1</a:t>
            </a:fld>
            <a:endParaRPr lang="en-US" dirty="0"/>
          </a:p>
        </p:txBody>
      </p:sp>
      <p:sp>
        <p:nvSpPr>
          <p:cNvPr id="5" name="Footer Placeholder 4"/>
          <p:cNvSpPr>
            <a:spLocks noGrp="1"/>
          </p:cNvSpPr>
          <p:nvPr>
            <p:ph type="ftr" sz="quarter" idx="11"/>
          </p:nvPr>
        </p:nvSpPr>
        <p:spPr/>
        <p:txBody>
          <a:bodyPr/>
          <a:lstStyle/>
          <a:p>
            <a:r>
              <a:rPr lang="en-GB" dirty="0" smtClean="0"/>
              <a:t>find study materials on link:  :  goo.gl/KBOm0R</a:t>
            </a:r>
            <a:endParaRPr lang="en-US" dirty="0"/>
          </a:p>
        </p:txBody>
      </p:sp>
    </p:spTree>
    <p:extLst>
      <p:ext uri="{BB962C8B-B14F-4D97-AF65-F5344CB8AC3E}">
        <p14:creationId xmlns:p14="http://schemas.microsoft.com/office/powerpoint/2010/main" val="3820589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Steps of Dry or fusion method.</a:t>
            </a:r>
            <a:endParaRPr lang="en-GB"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Grinding  and mixing the powders:</a:t>
            </a:r>
          </a:p>
          <a:p>
            <a:pPr lvl="1">
              <a:buFont typeface="Wingdings" panose="05000000000000000000" pitchFamily="2" charset="2"/>
              <a:buChar char="q"/>
            </a:pPr>
            <a:r>
              <a:rPr lang="en-GB" dirty="0" smtClean="0"/>
              <a:t>Before </a:t>
            </a:r>
            <a:r>
              <a:rPr lang="en-GB" dirty="0"/>
              <a:t>mixing the powders, the citric acid crystals are powdered and then mixed with the other powders of the same sieve size to ensure uniformity of the mixture. </a:t>
            </a:r>
            <a:endParaRPr lang="en-GB" dirty="0" smtClean="0"/>
          </a:p>
          <a:p>
            <a:pPr lvl="1">
              <a:buFont typeface="Wingdings" panose="05000000000000000000" pitchFamily="2" charset="2"/>
              <a:buChar char="q"/>
            </a:pPr>
            <a:r>
              <a:rPr lang="en-GB" dirty="0" smtClean="0"/>
              <a:t>The </a:t>
            </a:r>
            <a:r>
              <a:rPr lang="en-GB" dirty="0"/>
              <a:t>sieves and the mixing equipment should be made of stainless steel or other material resistant to the effect of the acids. </a:t>
            </a:r>
            <a:endParaRPr lang="en-GB" dirty="0" smtClean="0"/>
          </a:p>
          <a:p>
            <a:pPr lvl="1">
              <a:buFont typeface="Wingdings" panose="05000000000000000000" pitchFamily="2" charset="2"/>
              <a:buChar char="q"/>
            </a:pPr>
            <a:r>
              <a:rPr lang="en-GB" dirty="0" smtClean="0"/>
              <a:t>The </a:t>
            </a:r>
            <a:r>
              <a:rPr lang="en-GB" dirty="0"/>
              <a:t>mixing of the powders is performed as rapidly as is practical, preferably in an environment of low </a:t>
            </a:r>
            <a:r>
              <a:rPr lang="en-GB" dirty="0" err="1" smtClean="0"/>
              <a:t>humidity?WHY</a:t>
            </a:r>
            <a:r>
              <a:rPr lang="en-GB" dirty="0" smtClean="0"/>
              <a:t>?</a:t>
            </a:r>
          </a:p>
          <a:p>
            <a:pPr lvl="2">
              <a:buFont typeface="Wingdings" panose="05000000000000000000" pitchFamily="2" charset="2"/>
              <a:buChar char="q"/>
            </a:pPr>
            <a:r>
              <a:rPr lang="en-GB" dirty="0" smtClean="0"/>
              <a:t> </a:t>
            </a:r>
            <a:r>
              <a:rPr lang="en-GB" dirty="0"/>
              <a:t>to avoid absorption of moisture and a premature chemical reaction. </a:t>
            </a:r>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10</a:t>
            </a:fld>
            <a:endParaRPr lang="en-GB"/>
          </a:p>
        </p:txBody>
      </p:sp>
    </p:spTree>
    <p:extLst>
      <p:ext uri="{BB962C8B-B14F-4D97-AF65-F5344CB8AC3E}">
        <p14:creationId xmlns:p14="http://schemas.microsoft.com/office/powerpoint/2010/main" val="2714715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Steps </a:t>
            </a:r>
            <a:r>
              <a:rPr lang="en-GB" b="1" dirty="0" smtClean="0"/>
              <a:t>of dry </a:t>
            </a:r>
            <a:r>
              <a:rPr lang="en-GB" b="1" dirty="0"/>
              <a:t>or Fusion Method</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2"/>
            </a:pPr>
            <a:r>
              <a:rPr lang="en-GB" dirty="0" smtClean="0"/>
              <a:t>After mixing, the powder </a:t>
            </a:r>
            <a:r>
              <a:rPr lang="en-GB" dirty="0"/>
              <a:t>is placed on a suitable dish in an </a:t>
            </a:r>
            <a:r>
              <a:rPr lang="en-GB" dirty="0" smtClean="0"/>
              <a:t>oven  at 34°C </a:t>
            </a:r>
            <a:r>
              <a:rPr lang="en-GB" dirty="0"/>
              <a:t>to </a:t>
            </a:r>
            <a:r>
              <a:rPr lang="en-GB" dirty="0" smtClean="0"/>
              <a:t>40°C.</a:t>
            </a:r>
          </a:p>
          <a:p>
            <a:pPr lvl="1">
              <a:buFont typeface="Wingdings" panose="05000000000000000000" pitchFamily="2" charset="2"/>
              <a:buChar char="q"/>
            </a:pPr>
            <a:r>
              <a:rPr lang="en-GB" dirty="0" smtClean="0"/>
              <a:t>During </a:t>
            </a:r>
            <a:r>
              <a:rPr lang="en-GB" dirty="0"/>
              <a:t>the </a:t>
            </a:r>
            <a:r>
              <a:rPr lang="en-GB" dirty="0" smtClean="0"/>
              <a:t>heating process</a:t>
            </a:r>
            <a:r>
              <a:rPr lang="en-GB" dirty="0"/>
              <a:t>, an acid- resistant spatula is used to </a:t>
            </a:r>
            <a:r>
              <a:rPr lang="en-GB" dirty="0" smtClean="0"/>
              <a:t>turn the </a:t>
            </a:r>
            <a:r>
              <a:rPr lang="en-GB" dirty="0"/>
              <a:t>powder. </a:t>
            </a:r>
          </a:p>
          <a:p>
            <a:pPr lvl="1">
              <a:buFont typeface="Wingdings" panose="05000000000000000000" pitchFamily="2" charset="2"/>
              <a:buChar char="q"/>
            </a:pPr>
            <a:r>
              <a:rPr lang="en-GB" dirty="0" smtClean="0"/>
              <a:t>The </a:t>
            </a:r>
            <a:r>
              <a:rPr lang="en-GB" dirty="0"/>
              <a:t>heat releases the water of </a:t>
            </a:r>
            <a:r>
              <a:rPr lang="en-GB" dirty="0" smtClean="0"/>
              <a:t>crystallization from </a:t>
            </a:r>
            <a:r>
              <a:rPr lang="en-GB" dirty="0"/>
              <a:t>the citric </a:t>
            </a:r>
            <a:r>
              <a:rPr lang="en-GB" dirty="0" smtClean="0"/>
              <a:t>acid,</a:t>
            </a:r>
          </a:p>
          <a:p>
            <a:pPr marL="514350" indent="-514350">
              <a:buFont typeface="+mj-lt"/>
              <a:buAutoNum type="arabicPeriod" startAt="2"/>
            </a:pPr>
            <a:r>
              <a:rPr lang="en-GB" dirty="0" smtClean="0"/>
              <a:t>The released water in </a:t>
            </a:r>
            <a:r>
              <a:rPr lang="en-GB" dirty="0"/>
              <a:t>turn </a:t>
            </a:r>
            <a:r>
              <a:rPr lang="en-GB" dirty="0" smtClean="0"/>
              <a:t>dissolves a </a:t>
            </a:r>
            <a:r>
              <a:rPr lang="en-GB" dirty="0"/>
              <a:t>portion of the powder mixture, </a:t>
            </a:r>
            <a:r>
              <a:rPr lang="en-GB" dirty="0" smtClean="0"/>
              <a:t>setting the </a:t>
            </a:r>
            <a:r>
              <a:rPr lang="en-GB" dirty="0"/>
              <a:t>chemical reaction and consequently </a:t>
            </a:r>
            <a:r>
              <a:rPr lang="en-GB" dirty="0" smtClean="0"/>
              <a:t>releasing some </a:t>
            </a:r>
            <a:r>
              <a:rPr lang="en-GB" dirty="0"/>
              <a:t>carbon dioxide. </a:t>
            </a:r>
          </a:p>
          <a:p>
            <a:pPr marL="514350" indent="-514350">
              <a:buFont typeface="+mj-lt"/>
              <a:buAutoNum type="arabicPeriod" startAt="2"/>
            </a:pPr>
            <a:r>
              <a:rPr lang="en-GB" dirty="0" smtClean="0"/>
              <a:t>This </a:t>
            </a:r>
            <a:r>
              <a:rPr lang="en-GB" dirty="0"/>
              <a:t>causes the </a:t>
            </a:r>
            <a:r>
              <a:rPr lang="en-GB" dirty="0" smtClean="0"/>
              <a:t>softened mass </a:t>
            </a:r>
            <a:r>
              <a:rPr lang="en-GB" dirty="0"/>
              <a:t>of powder to become somewhat </a:t>
            </a:r>
            <a:r>
              <a:rPr lang="en-GB" dirty="0" smtClean="0"/>
              <a:t>spongy, and </a:t>
            </a:r>
            <a:r>
              <a:rPr lang="en-GB" dirty="0"/>
              <a:t>when it has reached the proper </a:t>
            </a:r>
            <a:r>
              <a:rPr lang="en-GB" dirty="0" smtClean="0"/>
              <a:t>consistency (as </a:t>
            </a:r>
            <a:r>
              <a:rPr lang="en-GB" dirty="0"/>
              <a:t>bread dough), it is removed from the </a:t>
            </a:r>
            <a:r>
              <a:rPr lang="en-GB" dirty="0" smtClean="0"/>
              <a:t>oven and </a:t>
            </a:r>
            <a:r>
              <a:rPr lang="en-GB" dirty="0"/>
              <a:t>rubbed through a sieve to produce </a:t>
            </a:r>
            <a:r>
              <a:rPr lang="en-GB" dirty="0" smtClean="0"/>
              <a:t>granules of </a:t>
            </a:r>
            <a:r>
              <a:rPr lang="en-GB" dirty="0"/>
              <a:t>the desired size. </a:t>
            </a:r>
            <a:endParaRPr lang="en-GB" dirty="0" smtClean="0"/>
          </a:p>
          <a:p>
            <a:pPr lvl="1">
              <a:buFont typeface="Wingdings" panose="05000000000000000000" pitchFamily="2" charset="2"/>
              <a:buChar char="ü"/>
            </a:pPr>
            <a:r>
              <a:rPr lang="en-GB" dirty="0" smtClean="0"/>
              <a:t>A </a:t>
            </a:r>
            <a:r>
              <a:rPr lang="en-GB" dirty="0"/>
              <a:t>No. 4 sieve produces </a:t>
            </a:r>
            <a:r>
              <a:rPr lang="en-GB" dirty="0" smtClean="0"/>
              <a:t>large </a:t>
            </a:r>
            <a:r>
              <a:rPr lang="pt-BR" dirty="0" smtClean="0"/>
              <a:t>granules</a:t>
            </a:r>
            <a:r>
              <a:rPr lang="pt-BR" dirty="0"/>
              <a:t>, </a:t>
            </a:r>
            <a:endParaRPr lang="pt-BR" dirty="0" smtClean="0"/>
          </a:p>
          <a:p>
            <a:pPr lvl="1">
              <a:buFont typeface="Wingdings" panose="05000000000000000000" pitchFamily="2" charset="2"/>
              <a:buChar char="ü"/>
            </a:pPr>
            <a:r>
              <a:rPr lang="pt-BR" dirty="0" smtClean="0"/>
              <a:t>a </a:t>
            </a:r>
            <a:r>
              <a:rPr lang="pt-BR" dirty="0"/>
              <a:t>No. 8 sieve prepares medium </a:t>
            </a:r>
            <a:r>
              <a:rPr lang="pt-BR" dirty="0" smtClean="0"/>
              <a:t>size </a:t>
            </a:r>
            <a:r>
              <a:rPr lang="en-GB" dirty="0" smtClean="0"/>
              <a:t>granules</a:t>
            </a:r>
            <a:r>
              <a:rPr lang="en-GB" dirty="0"/>
              <a:t>, </a:t>
            </a:r>
            <a:endParaRPr lang="en-GB" dirty="0" smtClean="0"/>
          </a:p>
          <a:p>
            <a:pPr lvl="1">
              <a:buFont typeface="Wingdings" panose="05000000000000000000" pitchFamily="2" charset="2"/>
              <a:buChar char="ü"/>
            </a:pPr>
            <a:r>
              <a:rPr lang="en-GB" dirty="0" smtClean="0"/>
              <a:t>and </a:t>
            </a:r>
            <a:r>
              <a:rPr lang="en-GB" dirty="0"/>
              <a:t>a No. 10 sieve prepares small granules.</a:t>
            </a:r>
          </a:p>
          <a:p>
            <a:pPr marL="514350" indent="-514350">
              <a:buFont typeface="+mj-lt"/>
              <a:buAutoNum type="arabicPeriod" startAt="2"/>
            </a:pPr>
            <a:r>
              <a:rPr lang="en-GB" dirty="0" smtClean="0"/>
              <a:t>The </a:t>
            </a:r>
            <a:r>
              <a:rPr lang="en-GB" dirty="0"/>
              <a:t>granules are dried at a temperature </a:t>
            </a:r>
            <a:r>
              <a:rPr lang="en-GB" dirty="0" smtClean="0"/>
              <a:t>not exceeding </a:t>
            </a:r>
            <a:r>
              <a:rPr lang="en-GB" dirty="0"/>
              <a:t>54°C and are immediately placed </a:t>
            </a:r>
            <a:r>
              <a:rPr lang="en-GB" dirty="0" smtClean="0"/>
              <a:t>in containers </a:t>
            </a:r>
            <a:r>
              <a:rPr lang="en-GB" dirty="0"/>
              <a:t>and tightly sealed.</a:t>
            </a:r>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11</a:t>
            </a:fld>
            <a:endParaRPr lang="en-GB"/>
          </a:p>
        </p:txBody>
      </p:sp>
    </p:spTree>
    <p:extLst>
      <p:ext uri="{BB962C8B-B14F-4D97-AF65-F5344CB8AC3E}">
        <p14:creationId xmlns:p14="http://schemas.microsoft.com/office/powerpoint/2010/main" val="271339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(b)Wet Method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Principal:</a:t>
            </a:r>
          </a:p>
          <a:p>
            <a:pPr lvl="1">
              <a:buFont typeface="Wingdings" panose="05000000000000000000" pitchFamily="2" charset="2"/>
              <a:buChar char="q"/>
            </a:pPr>
            <a:r>
              <a:rPr lang="en-GB" dirty="0" smtClean="0"/>
              <a:t>The </a:t>
            </a:r>
            <a:r>
              <a:rPr lang="en-GB" dirty="0"/>
              <a:t>wet method differs from the fusion method </a:t>
            </a:r>
            <a:r>
              <a:rPr lang="en-GB" dirty="0" smtClean="0"/>
              <a:t>in that </a:t>
            </a:r>
            <a:r>
              <a:rPr lang="en-GB" dirty="0"/>
              <a:t>the source of binding agent is not the water </a:t>
            </a:r>
            <a:r>
              <a:rPr lang="en-GB" dirty="0" smtClean="0"/>
              <a:t>of crystallization </a:t>
            </a:r>
            <a:r>
              <a:rPr lang="en-GB" dirty="0"/>
              <a:t>from the citric acid but the </a:t>
            </a:r>
            <a:r>
              <a:rPr lang="en-GB" dirty="0" smtClean="0"/>
              <a:t>water added </a:t>
            </a:r>
            <a:r>
              <a:rPr lang="en-GB" dirty="0"/>
              <a:t>to alcohol as the moistening agent, </a:t>
            </a:r>
            <a:r>
              <a:rPr lang="en-GB" dirty="0" smtClean="0"/>
              <a:t>forming the </a:t>
            </a:r>
            <a:r>
              <a:rPr lang="en-GB" dirty="0"/>
              <a:t>pliable mass for granulation</a:t>
            </a:r>
            <a:r>
              <a:rPr lang="en-GB" dirty="0" smtClean="0"/>
              <a:t>.</a:t>
            </a:r>
          </a:p>
          <a:p>
            <a:r>
              <a:rPr lang="en-GB" dirty="0" smtClean="0"/>
              <a:t> </a:t>
            </a:r>
            <a:r>
              <a:rPr lang="en-GB" dirty="0"/>
              <a:t>In this method, </a:t>
            </a:r>
            <a:r>
              <a:rPr lang="en-GB" dirty="0" smtClean="0"/>
              <a:t>all of </a:t>
            </a:r>
            <a:r>
              <a:rPr lang="en-GB" dirty="0"/>
              <a:t>the powders may be anhydrous as long as </a:t>
            </a:r>
            <a:r>
              <a:rPr lang="en-GB" dirty="0" smtClean="0"/>
              <a:t>water is </a:t>
            </a:r>
            <a:r>
              <a:rPr lang="en-GB" dirty="0"/>
              <a:t>added to the moistening liquid. </a:t>
            </a:r>
            <a:endParaRPr lang="en-GB" dirty="0" smtClean="0"/>
          </a:p>
          <a:p>
            <a:r>
              <a:rPr lang="en-GB" dirty="0" smtClean="0"/>
              <a:t>Just </a:t>
            </a:r>
            <a:r>
              <a:rPr lang="en-GB" dirty="0"/>
              <a:t>enough </a:t>
            </a:r>
            <a:r>
              <a:rPr lang="en-GB" dirty="0" smtClean="0"/>
              <a:t>liquid is </a:t>
            </a:r>
            <a:r>
              <a:rPr lang="en-GB" dirty="0"/>
              <a:t>added (in portions) to prepare a mass </a:t>
            </a:r>
            <a:r>
              <a:rPr lang="en-GB" dirty="0" smtClean="0"/>
              <a:t>of proper </a:t>
            </a:r>
            <a:r>
              <a:rPr lang="en-GB" dirty="0"/>
              <a:t>consistency</a:t>
            </a:r>
            <a:r>
              <a:rPr lang="en-GB" dirty="0" smtClean="0"/>
              <a:t>; ( how to determine the amount of liquid?)</a:t>
            </a:r>
          </a:p>
          <a:p>
            <a:pPr lvl="1"/>
            <a:r>
              <a:rPr lang="en-GB" dirty="0"/>
              <a:t> </a:t>
            </a:r>
            <a:r>
              <a:rPr lang="en-GB" dirty="0" smtClean="0"/>
              <a:t>ball test:</a:t>
            </a:r>
          </a:p>
          <a:p>
            <a:pPr lvl="2"/>
            <a:r>
              <a:rPr lang="en-GB" dirty="0" smtClean="0"/>
              <a:t>Add liquid drop by drop until you get a proper dough like mass consistency by examining using your thumb and hand. </a:t>
            </a:r>
          </a:p>
          <a:p>
            <a:pPr lvl="2"/>
            <a:r>
              <a:rPr lang="en-GB" dirty="0" smtClean="0"/>
              <a:t>If you still seeing too much cracks after compressing finger into the ball of material, the mass still needed some binder.</a:t>
            </a:r>
          </a:p>
          <a:p>
            <a:pPr lvl="2"/>
            <a:r>
              <a:rPr lang="en-GB" dirty="0" smtClean="0"/>
              <a:t>If 2-4 cracks are seen, the amount of binder is optimum.</a:t>
            </a:r>
          </a:p>
          <a:p>
            <a:pPr lvl="2"/>
            <a:r>
              <a:rPr lang="en-GB" dirty="0" smtClean="0"/>
              <a:t>If the mass is sticky, more dry mixture is required because the binder is present is excess</a:t>
            </a:r>
          </a:p>
          <a:p>
            <a:r>
              <a:rPr lang="en-GB" dirty="0" smtClean="0"/>
              <a:t> </a:t>
            </a:r>
            <a:r>
              <a:rPr lang="en-GB" dirty="0"/>
              <a:t>then the granules are </a:t>
            </a:r>
            <a:r>
              <a:rPr lang="en-GB" dirty="0" smtClean="0"/>
              <a:t>prepared and </a:t>
            </a:r>
            <a:r>
              <a:rPr lang="en-GB" dirty="0"/>
              <a:t>dried in the same manner as </a:t>
            </a:r>
            <a:r>
              <a:rPr lang="en-GB" dirty="0" smtClean="0"/>
              <a:t>described in dry or fusion method.</a:t>
            </a:r>
            <a:endParaRPr lang="en-GB" dirty="0"/>
          </a:p>
          <a:p>
            <a:pPr lvl="1"/>
            <a:r>
              <a:rPr lang="en-GB" dirty="0" smtClean="0"/>
              <a:t>HOW?</a:t>
            </a:r>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12</a:t>
            </a:fld>
            <a:endParaRPr lang="en-GB"/>
          </a:p>
        </p:txBody>
      </p:sp>
    </p:spTree>
    <p:extLst>
      <p:ext uri="{BB962C8B-B14F-4D97-AF65-F5344CB8AC3E}">
        <p14:creationId xmlns:p14="http://schemas.microsoft.com/office/powerpoint/2010/main" val="370814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It </a:t>
            </a:r>
            <a:r>
              <a:rPr lang="en-GB" dirty="0"/>
              <a:t>should be noted </a:t>
            </a:r>
            <a:r>
              <a:rPr lang="en-GB" dirty="0" smtClean="0"/>
              <a:t>that:</a:t>
            </a:r>
          </a:p>
          <a:p>
            <a:pPr lvl="1"/>
            <a:r>
              <a:rPr lang="en-GB" dirty="0" smtClean="0"/>
              <a:t> </a:t>
            </a:r>
            <a:r>
              <a:rPr lang="en-GB" dirty="0"/>
              <a:t>it requires 3 molecules of sodium </a:t>
            </a:r>
            <a:r>
              <a:rPr lang="en-GB" dirty="0" smtClean="0"/>
              <a:t> bicarbonate </a:t>
            </a:r>
            <a:r>
              <a:rPr lang="en-GB" dirty="0"/>
              <a:t>to </a:t>
            </a:r>
            <a:r>
              <a:rPr lang="en-GB" dirty="0" smtClean="0"/>
              <a:t> neutralize </a:t>
            </a:r>
            <a:r>
              <a:rPr lang="en-GB" dirty="0"/>
              <a:t>1 molecule of citric </a:t>
            </a:r>
            <a:r>
              <a:rPr lang="en-GB" dirty="0" smtClean="0"/>
              <a:t>acid</a:t>
            </a:r>
          </a:p>
          <a:p>
            <a:pPr lvl="1"/>
            <a:r>
              <a:rPr lang="en-GB" dirty="0" smtClean="0"/>
              <a:t> </a:t>
            </a:r>
            <a:r>
              <a:rPr lang="en-GB" dirty="0"/>
              <a:t>and 2 molecule of sodium </a:t>
            </a:r>
            <a:r>
              <a:rPr lang="en-GB" dirty="0" smtClean="0"/>
              <a:t> bicarbonate </a:t>
            </a:r>
            <a:r>
              <a:rPr lang="en-GB" dirty="0"/>
              <a:t>to </a:t>
            </a:r>
            <a:r>
              <a:rPr lang="en-GB" dirty="0" smtClean="0"/>
              <a:t> neutralize </a:t>
            </a:r>
            <a:r>
              <a:rPr lang="en-GB" dirty="0"/>
              <a:t>1 molecule of tartaric acid</a:t>
            </a:r>
            <a:r>
              <a:rPr lang="en-GB" dirty="0" smtClean="0"/>
              <a:t>.</a:t>
            </a:r>
          </a:p>
          <a:p>
            <a:pPr lvl="1"/>
            <a:r>
              <a:rPr lang="en-GB" dirty="0" smtClean="0"/>
              <a:t> </a:t>
            </a:r>
            <a:r>
              <a:rPr lang="en-GB" dirty="0"/>
              <a:t>The proportion of acids may be </a:t>
            </a:r>
            <a:r>
              <a:rPr lang="en-GB" dirty="0" smtClean="0"/>
              <a:t>varied, as </a:t>
            </a:r>
            <a:r>
              <a:rPr lang="en-GB" dirty="0"/>
              <a:t>long as the total acidity is maintained and the bicarbonate </a:t>
            </a:r>
            <a:r>
              <a:rPr lang="en-GB" dirty="0" smtClean="0"/>
              <a:t> completely </a:t>
            </a:r>
            <a:r>
              <a:rPr lang="en-GB" dirty="0"/>
              <a:t> </a:t>
            </a:r>
            <a:r>
              <a:rPr lang="en-GB" dirty="0" smtClean="0"/>
              <a:t>neutralized</a:t>
            </a:r>
            <a:r>
              <a:rPr lang="en-GB" dirty="0"/>
              <a:t>. </a:t>
            </a:r>
            <a:endParaRPr lang="en-GB" dirty="0" smtClean="0"/>
          </a:p>
          <a:p>
            <a:pPr lvl="1"/>
            <a:r>
              <a:rPr lang="en-GB" dirty="0" smtClean="0"/>
              <a:t>Usually </a:t>
            </a:r>
            <a:r>
              <a:rPr lang="en-GB" dirty="0"/>
              <a:t>it is desired that ratio of citric acid </a:t>
            </a:r>
            <a:r>
              <a:rPr lang="en-GB" dirty="0" smtClean="0"/>
              <a:t>to tartaric </a:t>
            </a:r>
            <a:r>
              <a:rPr lang="en-GB" dirty="0"/>
              <a:t>acid </a:t>
            </a:r>
            <a:r>
              <a:rPr lang="en-GB" dirty="0" smtClean="0"/>
              <a:t> equals 1:2</a:t>
            </a:r>
          </a:p>
          <a:p>
            <a:pPr lvl="1"/>
            <a:r>
              <a:rPr lang="en-GB" dirty="0" smtClean="0"/>
              <a:t>What is the ration to NaHCO3.</a:t>
            </a:r>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13</a:t>
            </a:fld>
            <a:endParaRPr lang="en-GB"/>
          </a:p>
        </p:txBody>
      </p:sp>
    </p:spTree>
    <p:extLst>
      <p:ext uri="{BB962C8B-B14F-4D97-AF65-F5344CB8AC3E}">
        <p14:creationId xmlns:p14="http://schemas.microsoft.com/office/powerpoint/2010/main" val="368230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R</a:t>
            </a:r>
            <a:r>
              <a:rPr lang="en-GB" baseline="-25000" dirty="0"/>
              <a:t>x</a:t>
            </a:r>
            <a:endParaRPr lang="en-GB" dirty="0"/>
          </a:p>
          <a:p>
            <a:r>
              <a:rPr lang="en-GB" dirty="0"/>
              <a:t>                 paracetamol         </a:t>
            </a:r>
            <a:r>
              <a:rPr lang="en-GB" dirty="0" smtClean="0"/>
              <a:t>               ……….. 500mg/5gm</a:t>
            </a:r>
            <a:endParaRPr lang="en-GB" dirty="0"/>
          </a:p>
          <a:p>
            <a:r>
              <a:rPr lang="en-GB" u="sng" dirty="0"/>
              <a:t>                 effervescent base </a:t>
            </a:r>
            <a:r>
              <a:rPr lang="en-GB" u="sng" dirty="0" err="1"/>
              <a:t>qs</a:t>
            </a:r>
            <a:r>
              <a:rPr lang="en-GB" u="sng" dirty="0"/>
              <a:t> </a:t>
            </a:r>
            <a:r>
              <a:rPr lang="en-GB" u="sng" dirty="0" smtClean="0"/>
              <a:t>          ………. 120gm</a:t>
            </a:r>
            <a:endParaRPr lang="en-GB" u="sng" dirty="0"/>
          </a:p>
          <a:p>
            <a:r>
              <a:rPr lang="en-GB" dirty="0"/>
              <a:t>                 </a:t>
            </a:r>
            <a:r>
              <a:rPr lang="en-GB" dirty="0" err="1"/>
              <a:t>M.Ft</a:t>
            </a:r>
            <a:r>
              <a:rPr lang="en-GB" dirty="0"/>
              <a:t>. 10gm granules</a:t>
            </a:r>
          </a:p>
          <a:p>
            <a:r>
              <a:rPr lang="en-GB" dirty="0"/>
              <a:t>                 Sig: 1 tsp q 6h prn pain </a:t>
            </a:r>
            <a:endParaRPr lang="en-GB" dirty="0" smtClean="0"/>
          </a:p>
          <a:p>
            <a:pPr marL="0" indent="0">
              <a:buNone/>
            </a:pPr>
            <a:r>
              <a:rPr lang="en-GB" dirty="0"/>
              <a:t> </a:t>
            </a:r>
            <a:r>
              <a:rPr lang="en-GB" dirty="0" smtClean="0"/>
              <a:t> </a:t>
            </a:r>
            <a:endParaRPr lang="en-GB" dirty="0"/>
          </a:p>
        </p:txBody>
      </p:sp>
      <p:sp>
        <p:nvSpPr>
          <p:cNvPr id="5" name="Footer Placeholder 4"/>
          <p:cNvSpPr>
            <a:spLocks noGrp="1"/>
          </p:cNvSpPr>
          <p:nvPr>
            <p:ph type="ftr" sz="quarter" idx="11"/>
          </p:nvPr>
        </p:nvSpPr>
        <p:spPr/>
        <p:txBody>
          <a:bodyPr/>
          <a:lstStyle/>
          <a:p>
            <a:r>
              <a:rPr lang="en-GB" smtClean="0"/>
              <a:t>find study materials on link:  :  goo.gl/KBOm0R</a:t>
            </a:r>
            <a:endParaRPr lang="en-GB"/>
          </a:p>
        </p:txBody>
      </p:sp>
      <p:sp>
        <p:nvSpPr>
          <p:cNvPr id="6" name="Slide Number Placeholder 5"/>
          <p:cNvSpPr>
            <a:spLocks noGrp="1"/>
          </p:cNvSpPr>
          <p:nvPr>
            <p:ph type="sldNum" sz="quarter" idx="12"/>
          </p:nvPr>
        </p:nvSpPr>
        <p:spPr/>
        <p:txBody>
          <a:bodyPr/>
          <a:lstStyle/>
          <a:p>
            <a:fld id="{C158E31A-D245-4A7B-889D-46AC541FC307}" type="slidenum">
              <a:rPr lang="en-GB" smtClean="0"/>
              <a:t>14</a:t>
            </a:fld>
            <a:endParaRPr lang="en-GB"/>
          </a:p>
        </p:txBody>
      </p:sp>
    </p:spTree>
    <p:extLst>
      <p:ext uri="{BB962C8B-B14F-4D97-AF65-F5344CB8AC3E}">
        <p14:creationId xmlns:p14="http://schemas.microsoft.com/office/powerpoint/2010/main" val="991414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Required amount of each ingredient:</a:t>
            </a:r>
            <a:endParaRPr lang="en-GB"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Wingdings" panose="05000000000000000000" pitchFamily="2" charset="2"/>
                  <a:buChar char="q"/>
                </a:pPr>
                <a:r>
                  <a:rPr lang="en-GB" dirty="0" smtClean="0"/>
                  <a:t>Paracetamol:</a:t>
                </a:r>
              </a:p>
              <a:p>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0</m:t>
                        </m:r>
                        <m:r>
                          <a:rPr lang="en-GB" b="0" i="1" smtClean="0">
                            <a:latin typeface="Cambria Math" panose="02040503050406030204" pitchFamily="18" charset="0"/>
                          </a:rPr>
                          <m:t>.</m:t>
                        </m:r>
                        <m:r>
                          <a:rPr lang="en-GB" b="0" i="1" smtClean="0">
                            <a:latin typeface="Cambria Math" panose="02040503050406030204" pitchFamily="18" charset="0"/>
                          </a:rPr>
                          <m:t>5</m:t>
                        </m:r>
                        <m:r>
                          <a:rPr lang="en-GB" b="0" i="1" smtClean="0">
                            <a:latin typeface="Cambria Math" panose="02040503050406030204" pitchFamily="18" charset="0"/>
                          </a:rPr>
                          <m:t>𝑔𝑚</m:t>
                        </m:r>
                        <m:r>
                          <a:rPr lang="en-GB" b="0" i="1" smtClean="0">
                            <a:latin typeface="Cambria Math" panose="02040503050406030204" pitchFamily="18" charset="0"/>
                          </a:rPr>
                          <m:t>( </m:t>
                        </m:r>
                        <m:r>
                          <a:rPr lang="en-GB" b="0" i="1" smtClean="0">
                            <a:latin typeface="Cambria Math" panose="02040503050406030204" pitchFamily="18" charset="0"/>
                          </a:rPr>
                          <m:t>𝑜𝑓</m:t>
                        </m:r>
                        <m:r>
                          <a:rPr lang="en-GB" b="0" i="1" smtClean="0">
                            <a:latin typeface="Cambria Math" panose="02040503050406030204" pitchFamily="18" charset="0"/>
                          </a:rPr>
                          <m:t> </m:t>
                        </m:r>
                        <m:r>
                          <a:rPr lang="en-GB" b="0" i="1" smtClean="0">
                            <a:latin typeface="Cambria Math" panose="02040503050406030204" pitchFamily="18" charset="0"/>
                          </a:rPr>
                          <m:t>𝑝𝑎𝑟𝑎𝑐𝑒𝑡𝑎𝑚𝑜𝑙</m:t>
                        </m:r>
                        <m:r>
                          <a:rPr lang="en-GB" b="0" i="1" smtClean="0">
                            <a:latin typeface="Cambria Math" panose="02040503050406030204" pitchFamily="18" charset="0"/>
                          </a:rPr>
                          <m:t> )</m:t>
                        </m:r>
                      </m:num>
                      <m:den>
                        <m:r>
                          <a:rPr lang="en-GB" b="0" i="1" smtClean="0">
                            <a:latin typeface="Cambria Math" panose="02040503050406030204" pitchFamily="18" charset="0"/>
                          </a:rPr>
                          <m:t>𝑥𝑔𝑚</m:t>
                        </m:r>
                        <m:r>
                          <a:rPr lang="en-GB" b="0" i="1" smtClean="0">
                            <a:latin typeface="Cambria Math" panose="02040503050406030204" pitchFamily="18" charset="0"/>
                          </a:rPr>
                          <m:t>(</m:t>
                        </m:r>
                        <m:r>
                          <a:rPr lang="en-GB" b="0" i="1" smtClean="0">
                            <a:latin typeface="Cambria Math" panose="02040503050406030204" pitchFamily="18" charset="0"/>
                          </a:rPr>
                          <m:t>𝑡𝑜𝑡𝑎𝑙</m:t>
                        </m:r>
                        <m:r>
                          <a:rPr lang="en-GB" b="0" i="1" smtClean="0">
                            <a:latin typeface="Cambria Math" panose="02040503050406030204" pitchFamily="18" charset="0"/>
                          </a:rPr>
                          <m:t> </m:t>
                        </m:r>
                        <m:r>
                          <a:rPr lang="en-GB" b="0" i="1" smtClean="0">
                            <a:latin typeface="Cambria Math" panose="02040503050406030204" pitchFamily="18" charset="0"/>
                          </a:rPr>
                          <m:t>𝑝𝑎𝑟𝑎𝑐𝑒𝑡𝑎𝑚𝑜𝑙</m:t>
                        </m:r>
                        <m:r>
                          <a:rPr lang="en-GB" b="0" i="1" smtClean="0">
                            <a:latin typeface="Cambria Math" panose="02040503050406030204" pitchFamily="18" charset="0"/>
                          </a:rPr>
                          <m:t> </m:t>
                        </m:r>
                        <m:r>
                          <a:rPr lang="en-GB" b="0" i="1" smtClean="0">
                            <a:latin typeface="Cambria Math" panose="02040503050406030204" pitchFamily="18" charset="0"/>
                          </a:rPr>
                          <m:t>𝑖𝑛</m:t>
                        </m:r>
                        <m:r>
                          <a:rPr lang="en-GB" b="0" i="1" smtClean="0">
                            <a:latin typeface="Cambria Math" panose="02040503050406030204" pitchFamily="18" charset="0"/>
                          </a:rPr>
                          <m:t> </m:t>
                        </m:r>
                        <m:r>
                          <a:rPr lang="en-GB" b="0" i="1" smtClean="0">
                            <a:latin typeface="Cambria Math" panose="02040503050406030204" pitchFamily="18" charset="0"/>
                          </a:rPr>
                          <m:t>𝑡</m:t>
                        </m:r>
                        <m:r>
                          <a:rPr lang="en-GB" b="0" i="1" smtClean="0">
                            <a:latin typeface="Cambria Math" panose="02040503050406030204" pitchFamily="18" charset="0"/>
                          </a:rPr>
                          <m:t>h</m:t>
                        </m:r>
                        <m:r>
                          <a:rPr lang="en-GB" b="0" i="1" smtClean="0">
                            <a:latin typeface="Cambria Math" panose="02040503050406030204" pitchFamily="18" charset="0"/>
                          </a:rPr>
                          <m:t>𝑒</m:t>
                        </m:r>
                        <m:r>
                          <a:rPr lang="en-GB" b="0" i="1" smtClean="0">
                            <a:latin typeface="Cambria Math" panose="02040503050406030204" pitchFamily="18" charset="0"/>
                          </a:rPr>
                          <m:t> </m:t>
                        </m:r>
                        <m:r>
                          <a:rPr lang="en-GB" b="0" i="1" smtClean="0">
                            <a:latin typeface="Cambria Math" panose="02040503050406030204" pitchFamily="18" charset="0"/>
                          </a:rPr>
                          <m:t>𝑒𝑛𝑡𝑖𝑟𝑒</m:t>
                        </m:r>
                        <m:r>
                          <a:rPr lang="en-GB" b="0" i="1" smtClean="0">
                            <a:latin typeface="Cambria Math" panose="02040503050406030204" pitchFamily="18" charset="0"/>
                          </a:rPr>
                          <m:t> </m:t>
                        </m:r>
                        <m:r>
                          <a:rPr lang="en-GB" b="0" i="1" smtClean="0">
                            <a:latin typeface="Cambria Math" panose="02040503050406030204" pitchFamily="18" charset="0"/>
                          </a:rPr>
                          <m:t>𝑓𝑜𝑟𝑚𝑢𝑙𝑎</m:t>
                        </m:r>
                        <m:r>
                          <a:rPr lang="en-GB" b="0" i="1" smtClean="0">
                            <a:latin typeface="Cambria Math" panose="02040503050406030204" pitchFamily="18" charset="0"/>
                          </a:rPr>
                          <m:t>)</m:t>
                        </m:r>
                      </m:den>
                    </m:f>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5</m:t>
                        </m:r>
                        <m:r>
                          <a:rPr lang="en-GB" b="0" i="1" smtClean="0">
                            <a:latin typeface="Cambria Math" panose="02040503050406030204" pitchFamily="18" charset="0"/>
                          </a:rPr>
                          <m:t>𝑔𝑚</m:t>
                        </m:r>
                        <m:r>
                          <a:rPr lang="en-GB" b="0" i="1" smtClean="0">
                            <a:latin typeface="Cambria Math" panose="02040503050406030204" pitchFamily="18" charset="0"/>
                          </a:rPr>
                          <m:t> ( </m:t>
                        </m:r>
                        <m:r>
                          <a:rPr lang="en-GB" b="0" i="1" smtClean="0">
                            <a:latin typeface="Cambria Math" panose="02040503050406030204" pitchFamily="18" charset="0"/>
                          </a:rPr>
                          <m:t>𝑜𝑓</m:t>
                        </m:r>
                        <m:r>
                          <a:rPr lang="en-GB" b="0" i="1" smtClean="0">
                            <a:latin typeface="Cambria Math" panose="02040503050406030204" pitchFamily="18" charset="0"/>
                          </a:rPr>
                          <m:t> </m:t>
                        </m:r>
                        <m:r>
                          <a:rPr lang="en-GB" b="0" i="1" smtClean="0">
                            <a:latin typeface="Cambria Math" panose="02040503050406030204" pitchFamily="18" charset="0"/>
                          </a:rPr>
                          <m:t>𝑡</m:t>
                        </m:r>
                        <m:r>
                          <a:rPr lang="en-GB" b="0" i="1" smtClean="0">
                            <a:latin typeface="Cambria Math" panose="02040503050406030204" pitchFamily="18" charset="0"/>
                          </a:rPr>
                          <m:t>h</m:t>
                        </m:r>
                        <m:r>
                          <a:rPr lang="en-GB" b="0" i="1" smtClean="0">
                            <a:latin typeface="Cambria Math" panose="02040503050406030204" pitchFamily="18" charset="0"/>
                          </a:rPr>
                          <m:t>𝑒</m:t>
                        </m:r>
                        <m:r>
                          <a:rPr lang="en-GB" b="0" i="1" smtClean="0">
                            <a:latin typeface="Cambria Math" panose="02040503050406030204" pitchFamily="18" charset="0"/>
                          </a:rPr>
                          <m:t> </m:t>
                        </m:r>
                        <m:r>
                          <a:rPr lang="en-GB" b="0" i="1" smtClean="0">
                            <a:latin typeface="Cambria Math" panose="02040503050406030204" pitchFamily="18" charset="0"/>
                          </a:rPr>
                          <m:t>𝑏𝑎𝑠𝑒</m:t>
                        </m:r>
                        <m:r>
                          <a:rPr lang="en-GB" b="0" i="1" smtClean="0">
                            <a:latin typeface="Cambria Math" panose="02040503050406030204" pitchFamily="18" charset="0"/>
                          </a:rPr>
                          <m:t>)</m:t>
                        </m:r>
                      </m:num>
                      <m:den>
                        <m:r>
                          <a:rPr lang="en-GB" b="0" i="1" smtClean="0">
                            <a:latin typeface="Cambria Math" panose="02040503050406030204" pitchFamily="18" charset="0"/>
                          </a:rPr>
                          <m:t>120</m:t>
                        </m:r>
                        <m:r>
                          <a:rPr lang="en-GB" b="0" i="1" smtClean="0">
                            <a:latin typeface="Cambria Math" panose="02040503050406030204" pitchFamily="18" charset="0"/>
                          </a:rPr>
                          <m:t>𝑔𝑚</m:t>
                        </m:r>
                        <m:r>
                          <a:rPr lang="en-GB" b="0" i="1" smtClean="0">
                            <a:latin typeface="Cambria Math" panose="02040503050406030204" pitchFamily="18" charset="0"/>
                          </a:rPr>
                          <m:t> ( </m:t>
                        </m:r>
                        <m:r>
                          <a:rPr lang="en-GB" b="0" i="1" smtClean="0">
                            <a:latin typeface="Cambria Math" panose="02040503050406030204" pitchFamily="18" charset="0"/>
                          </a:rPr>
                          <m:t>𝑜𝑓</m:t>
                        </m:r>
                        <m:r>
                          <a:rPr lang="en-GB" b="0" i="1" smtClean="0">
                            <a:latin typeface="Cambria Math" panose="02040503050406030204" pitchFamily="18" charset="0"/>
                          </a:rPr>
                          <m:t> </m:t>
                        </m:r>
                        <m:r>
                          <a:rPr lang="en-GB" b="0" i="1" smtClean="0">
                            <a:latin typeface="Cambria Math" panose="02040503050406030204" pitchFamily="18" charset="0"/>
                          </a:rPr>
                          <m:t>𝑡</m:t>
                        </m:r>
                        <m:r>
                          <a:rPr lang="en-GB" b="0" i="1" smtClean="0">
                            <a:latin typeface="Cambria Math" panose="02040503050406030204" pitchFamily="18" charset="0"/>
                          </a:rPr>
                          <m:t>h</m:t>
                        </m:r>
                        <m:r>
                          <a:rPr lang="en-GB" b="0" i="1" smtClean="0">
                            <a:latin typeface="Cambria Math" panose="02040503050406030204" pitchFamily="18" charset="0"/>
                          </a:rPr>
                          <m:t>𝑒</m:t>
                        </m:r>
                        <m:r>
                          <a:rPr lang="en-GB" b="0" i="1" smtClean="0">
                            <a:latin typeface="Cambria Math" panose="02040503050406030204" pitchFamily="18" charset="0"/>
                          </a:rPr>
                          <m:t> </m:t>
                        </m:r>
                        <m:r>
                          <a:rPr lang="en-GB" b="0" i="1" smtClean="0">
                            <a:latin typeface="Cambria Math" panose="02040503050406030204" pitchFamily="18" charset="0"/>
                          </a:rPr>
                          <m:t>𝑡𝑜𝑡𝑎𝑙</m:t>
                        </m:r>
                        <m:r>
                          <a:rPr lang="en-GB" b="0" i="1" smtClean="0">
                            <a:latin typeface="Cambria Math" panose="02040503050406030204" pitchFamily="18" charset="0"/>
                          </a:rPr>
                          <m:t> </m:t>
                        </m:r>
                        <m:r>
                          <a:rPr lang="en-GB" b="0" i="1" smtClean="0">
                            <a:latin typeface="Cambria Math" panose="02040503050406030204" pitchFamily="18" charset="0"/>
                          </a:rPr>
                          <m:t>𝑏𝑎𝑠𝑒</m:t>
                        </m:r>
                        <m:r>
                          <a:rPr lang="en-GB" b="0" i="1" smtClean="0">
                            <a:latin typeface="Cambria Math" panose="02040503050406030204" pitchFamily="18" charset="0"/>
                          </a:rPr>
                          <m:t>)</m:t>
                        </m:r>
                      </m:den>
                    </m:f>
                  </m:oMath>
                </a14:m>
                <a:endParaRPr lang="en-GB" dirty="0" smtClean="0"/>
              </a:p>
              <a:p>
                <a:endParaRPr lang="en-GB" dirty="0" smtClean="0"/>
              </a:p>
              <a:p>
                <a:r>
                  <a:rPr lang="en-GB" dirty="0" smtClean="0"/>
                  <a:t>X=</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0</m:t>
                        </m:r>
                        <m:r>
                          <a:rPr lang="en-GB" b="0" i="1" smtClean="0">
                            <a:latin typeface="Cambria Math" panose="02040503050406030204" pitchFamily="18" charset="0"/>
                          </a:rPr>
                          <m:t>.</m:t>
                        </m:r>
                        <m:r>
                          <a:rPr lang="en-GB" b="0" i="1" smtClean="0">
                            <a:latin typeface="Cambria Math" panose="02040503050406030204" pitchFamily="18" charset="0"/>
                          </a:rPr>
                          <m:t>5</m:t>
                        </m:r>
                        <m:r>
                          <a:rPr lang="en-GB" b="0" i="1" smtClean="0">
                            <a:latin typeface="Cambria Math" panose="02040503050406030204" pitchFamily="18" charset="0"/>
                          </a:rPr>
                          <m:t>𝑔𝑚</m:t>
                        </m:r>
                        <m:r>
                          <a:rPr lang="en-GB" b="0" i="1" smtClean="0">
                            <a:latin typeface="Cambria Math" panose="02040503050406030204" pitchFamily="18" charset="0"/>
                          </a:rPr>
                          <m:t>∗</m:t>
                        </m:r>
                        <m:r>
                          <a:rPr lang="en-GB" b="0" i="1" smtClean="0">
                            <a:latin typeface="Cambria Math" panose="02040503050406030204" pitchFamily="18" charset="0"/>
                          </a:rPr>
                          <m:t>120</m:t>
                        </m:r>
                        <m:r>
                          <a:rPr lang="en-GB" b="0" i="1" smtClean="0">
                            <a:latin typeface="Cambria Math" panose="02040503050406030204" pitchFamily="18" charset="0"/>
                          </a:rPr>
                          <m:t>𝑔𝑚</m:t>
                        </m:r>
                      </m:num>
                      <m:den>
                        <m:r>
                          <a:rPr lang="en-GB" b="0" i="1" smtClean="0">
                            <a:latin typeface="Cambria Math" panose="02040503050406030204" pitchFamily="18" charset="0"/>
                          </a:rPr>
                          <m:t>5</m:t>
                        </m:r>
                        <m:r>
                          <a:rPr lang="en-GB" b="0" i="1" smtClean="0">
                            <a:latin typeface="Cambria Math" panose="02040503050406030204" pitchFamily="18" charset="0"/>
                          </a:rPr>
                          <m:t> </m:t>
                        </m:r>
                        <m:r>
                          <a:rPr lang="en-GB" b="0" i="1" smtClean="0">
                            <a:latin typeface="Cambria Math" panose="02040503050406030204" pitchFamily="18" charset="0"/>
                          </a:rPr>
                          <m:t>𝑔𝑚</m:t>
                        </m:r>
                      </m:den>
                    </m:f>
                  </m:oMath>
                </a14:m>
                <a:r>
                  <a:rPr lang="en-GB" dirty="0" smtClean="0"/>
                  <a:t>=  12  gm</a:t>
                </a:r>
                <a:endParaRPr lang="en-GB" dirty="0"/>
              </a:p>
              <a:p>
                <a:pPr>
                  <a:buFont typeface="Wingdings" panose="05000000000000000000" pitchFamily="2" charset="2"/>
                  <a:buChar char="q"/>
                </a:pPr>
                <a:r>
                  <a:rPr lang="en-GB" dirty="0" smtClean="0"/>
                  <a:t>Effervescent vehicle</a:t>
                </a:r>
                <a:r>
                  <a:rPr lang="en-GB" dirty="0" smtClean="0">
                    <a:sym typeface="Wingdings" panose="05000000000000000000" pitchFamily="2" charset="2"/>
                  </a:rPr>
                  <a:t>=120gm-12gm=108 gm of effervescent base</a:t>
                </a:r>
              </a:p>
              <a:p>
                <a:r>
                  <a:rPr lang="en-GB" dirty="0" smtClean="0">
                    <a:sym typeface="Wingdings" panose="05000000000000000000" pitchFamily="2" charset="2"/>
                  </a:rPr>
                  <a:t>Effervescent base consist of :</a:t>
                </a:r>
              </a:p>
              <a:p>
                <a:pPr lvl="1"/>
                <a:r>
                  <a:rPr lang="en-GB" dirty="0" smtClean="0">
                    <a:sym typeface="Wingdings" panose="05000000000000000000" pitchFamily="2" charset="2"/>
                  </a:rPr>
                  <a:t>(1  PART) citric acid : (2  PARTS) tartaric acid</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22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15</a:t>
            </a:fld>
            <a:endParaRPr lang="en-GB"/>
          </a:p>
        </p:txBody>
      </p:sp>
    </p:spTree>
    <p:extLst>
      <p:ext uri="{BB962C8B-B14F-4D97-AF65-F5344CB8AC3E}">
        <p14:creationId xmlns:p14="http://schemas.microsoft.com/office/powerpoint/2010/main" val="76220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en-GB" b="1" dirty="0" smtClean="0"/>
              <a:t>Citric acid</a:t>
            </a:r>
            <a:endParaRPr lang="en-GB" b="1" dirty="0"/>
          </a:p>
        </p:txBody>
      </p:sp>
      <p:sp>
        <p:nvSpPr>
          <p:cNvPr id="3" name="Content Placeholder 2"/>
          <p:cNvSpPr>
            <a:spLocks noGrp="1"/>
          </p:cNvSpPr>
          <p:nvPr>
            <p:ph idx="1"/>
          </p:nvPr>
        </p:nvSpPr>
        <p:spPr>
          <a:xfrm>
            <a:off x="838200" y="3337510"/>
            <a:ext cx="10515600" cy="2599574"/>
          </a:xfrm>
        </p:spPr>
        <p:txBody>
          <a:bodyPr>
            <a:normAutofit/>
          </a:bodyPr>
          <a:lstStyle/>
          <a:p>
            <a:r>
              <a:rPr lang="en-GB" dirty="0"/>
              <a:t>3NaHCO3 + </a:t>
            </a:r>
            <a:r>
              <a:rPr lang="en-GB" dirty="0" smtClean="0"/>
              <a:t>C6H8O7</a:t>
            </a:r>
            <a:r>
              <a:rPr lang="pt-BR" dirty="0" smtClean="0"/>
              <a:t>.H2O </a:t>
            </a:r>
            <a:r>
              <a:rPr lang="pt-BR" dirty="0"/>
              <a:t>→ 4 H2O + 3 CO2 + Na3C6H5O7</a:t>
            </a:r>
          </a:p>
          <a:p>
            <a:pPr marL="0" indent="0">
              <a:buNone/>
            </a:pPr>
            <a:r>
              <a:rPr lang="en-GB" dirty="0" smtClean="0"/>
              <a:t>       3 </a:t>
            </a:r>
            <a:r>
              <a:rPr lang="en-GB" dirty="0"/>
              <a:t>× </a:t>
            </a:r>
            <a:r>
              <a:rPr lang="en-GB" dirty="0" smtClean="0"/>
              <a:t>84                    210</a:t>
            </a:r>
          </a:p>
          <a:p>
            <a:pPr marL="0" indent="0">
              <a:buNone/>
            </a:pPr>
            <a:endParaRPr lang="en-GB" dirty="0"/>
          </a:p>
          <a:p>
            <a:pPr marL="0" indent="0">
              <a:buNone/>
            </a:pPr>
            <a:endParaRPr lang="en-GB" dirty="0" smtClean="0"/>
          </a:p>
          <a:p>
            <a:pPr marL="0" indent="0">
              <a:buNone/>
            </a:pPr>
            <a:endParaRPr lang="en-GB" dirty="0"/>
          </a:p>
          <a:p>
            <a:endParaRPr lang="en-GB" dirty="0" smtClean="0"/>
          </a:p>
        </p:txBody>
      </p:sp>
      <p:pic>
        <p:nvPicPr>
          <p:cNvPr id="4" name="Picture 3"/>
          <p:cNvPicPr>
            <a:picLocks noChangeAspect="1"/>
          </p:cNvPicPr>
          <p:nvPr/>
        </p:nvPicPr>
        <p:blipFill rotWithShape="1">
          <a:blip r:embed="rId2"/>
          <a:srcRect l="39397" t="67160" r="48027" b="15296"/>
          <a:stretch/>
        </p:blipFill>
        <p:spPr>
          <a:xfrm>
            <a:off x="5117431" y="4540292"/>
            <a:ext cx="1636295" cy="1283369"/>
          </a:xfrm>
          <a:prstGeom prst="rect">
            <a:avLst/>
          </a:prstGeom>
        </p:spPr>
      </p:pic>
      <p:sp>
        <p:nvSpPr>
          <p:cNvPr id="5" name="Rectangle 4"/>
          <p:cNvSpPr/>
          <p:nvPr/>
        </p:nvSpPr>
        <p:spPr>
          <a:xfrm>
            <a:off x="818147" y="1647016"/>
            <a:ext cx="10515600" cy="1077218"/>
          </a:xfrm>
          <a:prstGeom prst="rect">
            <a:avLst/>
          </a:prstGeom>
        </p:spPr>
        <p:txBody>
          <a:bodyPr wrap="square">
            <a:spAutoFit/>
          </a:bodyPr>
          <a:lstStyle/>
          <a:p>
            <a:r>
              <a:rPr lang="en-GB" sz="3200" dirty="0" smtClean="0"/>
              <a:t>1 g (MW = 210) of citric acid reacts with 1.2 g (MW = 84) of sodium bicarbonate as obtained from the following:</a:t>
            </a:r>
            <a:endParaRPr lang="en-GB" sz="3200" dirty="0"/>
          </a:p>
        </p:txBody>
      </p:sp>
      <p:sp>
        <p:nvSpPr>
          <p:cNvPr id="6" name="Footer Placeholder 5"/>
          <p:cNvSpPr>
            <a:spLocks noGrp="1"/>
          </p:cNvSpPr>
          <p:nvPr>
            <p:ph type="ftr" sz="quarter" idx="11"/>
          </p:nvPr>
        </p:nvSpPr>
        <p:spPr/>
        <p:txBody>
          <a:bodyPr/>
          <a:lstStyle/>
          <a:p>
            <a:r>
              <a:rPr lang="en-GB" smtClean="0"/>
              <a:t>find study materials on link:  :  goo.gl/KBOm0R</a:t>
            </a:r>
            <a:endParaRPr lang="en-GB"/>
          </a:p>
        </p:txBody>
      </p:sp>
      <p:sp>
        <p:nvSpPr>
          <p:cNvPr id="7" name="Slide Number Placeholder 6"/>
          <p:cNvSpPr>
            <a:spLocks noGrp="1"/>
          </p:cNvSpPr>
          <p:nvPr>
            <p:ph type="sldNum" sz="quarter" idx="12"/>
          </p:nvPr>
        </p:nvSpPr>
        <p:spPr/>
        <p:txBody>
          <a:bodyPr/>
          <a:lstStyle/>
          <a:p>
            <a:fld id="{C158E31A-D245-4A7B-889D-46AC541FC307}" type="slidenum">
              <a:rPr lang="en-GB" smtClean="0"/>
              <a:t>16</a:t>
            </a:fld>
            <a:endParaRPr lang="en-GB"/>
          </a:p>
        </p:txBody>
      </p:sp>
    </p:spTree>
    <p:extLst>
      <p:ext uri="{BB962C8B-B14F-4D97-AF65-F5344CB8AC3E}">
        <p14:creationId xmlns:p14="http://schemas.microsoft.com/office/powerpoint/2010/main" val="247133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Tartaric acid </a:t>
            </a:r>
            <a:endParaRPr lang="en-GB" b="1" dirty="0"/>
          </a:p>
        </p:txBody>
      </p:sp>
      <p:sp>
        <p:nvSpPr>
          <p:cNvPr id="3" name="Content Placeholder 2"/>
          <p:cNvSpPr>
            <a:spLocks noGrp="1"/>
          </p:cNvSpPr>
          <p:nvPr>
            <p:ph idx="1"/>
          </p:nvPr>
        </p:nvSpPr>
        <p:spPr>
          <a:xfrm>
            <a:off x="838200" y="2725014"/>
            <a:ext cx="10515600" cy="1020224"/>
          </a:xfrm>
        </p:spPr>
        <p:txBody>
          <a:bodyPr>
            <a:normAutofit/>
          </a:bodyPr>
          <a:lstStyle/>
          <a:p>
            <a:r>
              <a:rPr lang="pt-BR" dirty="0" smtClean="0"/>
              <a:t>2 NaHCO3 + C4H6O6 → 2 H2O + 2CO2 + Na2C4H4O6</a:t>
            </a:r>
          </a:p>
          <a:p>
            <a:pPr marL="0" indent="0">
              <a:buNone/>
            </a:pPr>
            <a:r>
              <a:rPr lang="en-GB" dirty="0" smtClean="0"/>
              <a:t>      (2 </a:t>
            </a:r>
            <a:r>
              <a:rPr lang="en-GB" dirty="0"/>
              <a:t>× </a:t>
            </a:r>
            <a:r>
              <a:rPr lang="en-GB" dirty="0" smtClean="0"/>
              <a:t>84)          (150)</a:t>
            </a:r>
            <a:endParaRPr lang="en-GB" dirty="0"/>
          </a:p>
          <a:p>
            <a:endParaRPr lang="en-GB" dirty="0" smtClean="0"/>
          </a:p>
          <a:p>
            <a:endParaRPr lang="en-GB" dirty="0" smtClean="0"/>
          </a:p>
          <a:p>
            <a:endParaRPr lang="en-GB" dirty="0" smtClean="0"/>
          </a:p>
        </p:txBody>
      </p:sp>
      <p:sp>
        <p:nvSpPr>
          <p:cNvPr id="5" name="Rectangle 4"/>
          <p:cNvSpPr/>
          <p:nvPr/>
        </p:nvSpPr>
        <p:spPr>
          <a:xfrm>
            <a:off x="838200" y="1524685"/>
            <a:ext cx="10978816" cy="1200329"/>
          </a:xfrm>
          <a:prstGeom prst="rect">
            <a:avLst/>
          </a:prstGeom>
        </p:spPr>
        <p:txBody>
          <a:bodyPr wrap="square">
            <a:spAutoFit/>
          </a:bodyPr>
          <a:lstStyle/>
          <a:p>
            <a:r>
              <a:rPr lang="en-GB" sz="2400" dirty="0"/>
              <a:t>Since it is desired to use a 1:2 ratio of citric acid to tartaric acid, 2 g (MW = 150) of tartaric acid reacts with sodium 2.24 g of bicarbonate according to the following calculation</a:t>
            </a:r>
            <a:r>
              <a:rPr lang="en-GB" sz="1600" dirty="0"/>
              <a:t>:</a:t>
            </a:r>
          </a:p>
        </p:txBody>
      </p:sp>
      <p:sp>
        <p:nvSpPr>
          <p:cNvPr id="6" name="Rectangle 5"/>
          <p:cNvSpPr/>
          <p:nvPr/>
        </p:nvSpPr>
        <p:spPr>
          <a:xfrm>
            <a:off x="850232" y="5057479"/>
            <a:ext cx="10515600" cy="1323439"/>
          </a:xfrm>
          <a:prstGeom prst="rect">
            <a:avLst/>
          </a:prstGeom>
        </p:spPr>
        <p:txBody>
          <a:bodyPr wrap="square">
            <a:spAutoFit/>
          </a:bodyPr>
          <a:lstStyle/>
          <a:p>
            <a:pPr marL="285750" indent="-285750">
              <a:buFont typeface="Arial" panose="020B0604020202020204" pitchFamily="34" charset="0"/>
              <a:buChar char="•"/>
            </a:pPr>
            <a:r>
              <a:rPr lang="en-GB" sz="2000" dirty="0"/>
              <a:t>Therefore, 1.2 g and 2.24 g of sodium bicarbonate is required to react with 1 + 2 g of the </a:t>
            </a:r>
            <a:r>
              <a:rPr lang="en-GB" sz="2000" dirty="0" smtClean="0"/>
              <a:t>combination of </a:t>
            </a:r>
            <a:r>
              <a:rPr lang="en-GB" sz="2000" dirty="0"/>
              <a:t>citric acid and tartaric acid. </a:t>
            </a:r>
            <a:endParaRPr lang="en-GB" sz="2000" dirty="0" smtClean="0"/>
          </a:p>
          <a:p>
            <a:pPr marL="285750" indent="-285750">
              <a:buFont typeface="Arial" panose="020B0604020202020204" pitchFamily="34" charset="0"/>
              <a:buChar char="•"/>
            </a:pPr>
            <a:r>
              <a:rPr lang="en-GB" sz="2000" dirty="0" smtClean="0"/>
              <a:t>Since </a:t>
            </a:r>
            <a:r>
              <a:rPr lang="en-GB" sz="2000" dirty="0"/>
              <a:t>it is desired to leave a small amount of the acids unreacted to </a:t>
            </a:r>
            <a:r>
              <a:rPr lang="en-GB" sz="2000" dirty="0" smtClean="0"/>
              <a:t>enhance palatability </a:t>
            </a:r>
            <a:r>
              <a:rPr lang="en-GB" sz="2000" dirty="0"/>
              <a:t>and taste, of the required 3.44 g (2.24 g + 1.2 g), only 3.4 g of sodium bicarbonate will be used.</a:t>
            </a:r>
          </a:p>
        </p:txBody>
      </p:sp>
      <p:sp>
        <p:nvSpPr>
          <p:cNvPr id="7" name="Footer Placeholder 6"/>
          <p:cNvSpPr>
            <a:spLocks noGrp="1"/>
          </p:cNvSpPr>
          <p:nvPr>
            <p:ph type="ftr" sz="quarter" idx="11"/>
          </p:nvPr>
        </p:nvSpPr>
        <p:spPr/>
        <p:txBody>
          <a:bodyPr/>
          <a:lstStyle/>
          <a:p>
            <a:r>
              <a:rPr lang="en-GB" smtClean="0"/>
              <a:t>find study materials on link:  :  goo.gl/KBOm0R</a:t>
            </a:r>
            <a:endParaRPr lang="en-GB"/>
          </a:p>
        </p:txBody>
      </p:sp>
      <p:sp>
        <p:nvSpPr>
          <p:cNvPr id="8" name="Slide Number Placeholder 7"/>
          <p:cNvSpPr>
            <a:spLocks noGrp="1"/>
          </p:cNvSpPr>
          <p:nvPr>
            <p:ph type="sldNum" sz="quarter" idx="12"/>
          </p:nvPr>
        </p:nvSpPr>
        <p:spPr/>
        <p:txBody>
          <a:bodyPr/>
          <a:lstStyle/>
          <a:p>
            <a:fld id="{C158E31A-D245-4A7B-889D-46AC541FC307}" type="slidenum">
              <a:rPr lang="en-GB" smtClean="0"/>
              <a:t>17</a:t>
            </a:fld>
            <a:endParaRPr lang="en-GB"/>
          </a:p>
        </p:txBody>
      </p:sp>
      <mc:AlternateContent xmlns:mc="http://schemas.openxmlformats.org/markup-compatibility/2006" xmlns:a14="http://schemas.microsoft.com/office/drawing/2010/main">
        <mc:Choice Requires="a14">
          <p:sp>
            <p:nvSpPr>
              <p:cNvPr id="9" name="Rectangle 8"/>
              <p:cNvSpPr/>
              <p:nvPr/>
            </p:nvSpPr>
            <p:spPr>
              <a:xfrm>
                <a:off x="4648200" y="3786389"/>
                <a:ext cx="4748463" cy="879215"/>
              </a:xfrm>
              <a:prstGeom prst="rect">
                <a:avLst/>
              </a:prstGeom>
            </p:spPr>
            <p:txBody>
              <a:bodyPr wrap="square">
                <a:spAutoFit/>
              </a:bodyPr>
              <a:lstStyle/>
              <a:p>
                <a:pPr lvl="1"/>
                <a14:m>
                  <m:oMath xmlns:m="http://schemas.openxmlformats.org/officeDocument/2006/math">
                    <m:f>
                      <m:fPr>
                        <m:ctrlPr>
                          <a:rPr lang="en-GB" sz="3600" i="1">
                            <a:latin typeface="Cambria Math" panose="02040503050406030204" pitchFamily="18" charset="0"/>
                          </a:rPr>
                        </m:ctrlPr>
                      </m:fPr>
                      <m:num>
                        <m:r>
                          <a:rPr lang="en-GB" sz="3600" i="1">
                            <a:latin typeface="Cambria Math" panose="02040503050406030204" pitchFamily="18" charset="0"/>
                          </a:rPr>
                          <m:t>2</m:t>
                        </m:r>
                      </m:num>
                      <m:den>
                        <m:r>
                          <a:rPr lang="en-GB" sz="3600" i="1">
                            <a:latin typeface="Cambria Math" panose="02040503050406030204" pitchFamily="18" charset="0"/>
                          </a:rPr>
                          <m:t>150</m:t>
                        </m:r>
                      </m:den>
                    </m:f>
                  </m:oMath>
                </a14:m>
                <a:r>
                  <a:rPr lang="en-GB" sz="3600" dirty="0"/>
                  <a:t>=</a:t>
                </a:r>
                <a14:m>
                  <m:oMath xmlns:m="http://schemas.openxmlformats.org/officeDocument/2006/math">
                    <m:f>
                      <m:fPr>
                        <m:ctrlPr>
                          <a:rPr lang="en-GB" sz="3600" i="1" dirty="0">
                            <a:latin typeface="Cambria Math" panose="02040503050406030204" pitchFamily="18" charset="0"/>
                          </a:rPr>
                        </m:ctrlPr>
                      </m:fPr>
                      <m:num>
                        <m:r>
                          <a:rPr lang="en-GB" sz="3600" i="1" dirty="0">
                            <a:latin typeface="Cambria Math" panose="02040503050406030204" pitchFamily="18" charset="0"/>
                          </a:rPr>
                          <m:t>𝑥</m:t>
                        </m:r>
                      </m:num>
                      <m:den>
                        <m:r>
                          <a:rPr lang="en-GB" sz="3600" i="1" dirty="0">
                            <a:latin typeface="Cambria Math" panose="02040503050406030204" pitchFamily="18" charset="0"/>
                          </a:rPr>
                          <m:t>2</m:t>
                        </m:r>
                        <m:r>
                          <a:rPr lang="en-GB" sz="3600" i="1" dirty="0">
                            <a:latin typeface="Cambria Math" panose="02040503050406030204" pitchFamily="18" charset="0"/>
                          </a:rPr>
                          <m:t>∗</m:t>
                        </m:r>
                        <m:r>
                          <a:rPr lang="en-GB" sz="3600" i="1" dirty="0">
                            <a:latin typeface="Cambria Math" panose="02040503050406030204" pitchFamily="18" charset="0"/>
                          </a:rPr>
                          <m:t>84</m:t>
                        </m:r>
                      </m:den>
                    </m:f>
                  </m:oMath>
                </a14:m>
                <a:r>
                  <a:rPr lang="en-GB" sz="3600" dirty="0">
                    <a:sym typeface="Wingdings" panose="05000000000000000000" pitchFamily="2" charset="2"/>
                  </a:rPr>
                  <a:t> </a:t>
                </a:r>
                <a:r>
                  <a:rPr lang="en-GB" sz="3600" dirty="0" smtClean="0">
                    <a:sym typeface="Wingdings" panose="05000000000000000000" pitchFamily="2" charset="2"/>
                  </a:rPr>
                  <a:t>x=2.24 gm</a:t>
                </a:r>
                <a:endParaRPr lang="en-GB" sz="3600" dirty="0"/>
              </a:p>
            </p:txBody>
          </p:sp>
        </mc:Choice>
        <mc:Fallback xmlns="">
          <p:sp>
            <p:nvSpPr>
              <p:cNvPr id="9" name="Rectangle 8"/>
              <p:cNvSpPr>
                <a:spLocks noRot="1" noChangeAspect="1" noMove="1" noResize="1" noEditPoints="1" noAdjustHandles="1" noChangeArrowheads="1" noChangeShapeType="1" noTextEdit="1"/>
              </p:cNvSpPr>
              <p:nvPr/>
            </p:nvSpPr>
            <p:spPr>
              <a:xfrm>
                <a:off x="4648200" y="3786389"/>
                <a:ext cx="4748463" cy="879215"/>
              </a:xfrm>
              <a:prstGeom prst="rect">
                <a:avLst/>
              </a:prstGeom>
              <a:blipFill rotWithShape="0">
                <a:blip r:embed="rId2"/>
                <a:stretch>
                  <a:fillRect r="-2956" b="-13194"/>
                </a:stretch>
              </a:blipFill>
            </p:spPr>
            <p:txBody>
              <a:bodyPr/>
              <a:lstStyle/>
              <a:p>
                <a:r>
                  <a:rPr lang="en-US">
                    <a:noFill/>
                  </a:rPr>
                  <a:t> </a:t>
                </a:r>
              </a:p>
            </p:txBody>
          </p:sp>
        </mc:Fallback>
      </mc:AlternateContent>
    </p:spTree>
    <p:extLst>
      <p:ext uri="{BB962C8B-B14F-4D97-AF65-F5344CB8AC3E}">
        <p14:creationId xmlns:p14="http://schemas.microsoft.com/office/powerpoint/2010/main" val="298262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Therefore, the ratio of the effervescent ingredients is 1:2:3.4 for the citric </a:t>
            </a:r>
            <a:r>
              <a:rPr lang="en-GB" dirty="0" err="1"/>
              <a:t>acid:tartaric</a:t>
            </a:r>
            <a:r>
              <a:rPr lang="en-GB" dirty="0"/>
              <a:t> </a:t>
            </a:r>
            <a:r>
              <a:rPr lang="en-GB" dirty="0" err="1"/>
              <a:t>acid:sodium</a:t>
            </a:r>
            <a:r>
              <a:rPr lang="en-GB" dirty="0"/>
              <a:t> bicarbonate.</a:t>
            </a:r>
          </a:p>
          <a:p>
            <a:r>
              <a:rPr lang="en-GB" dirty="0"/>
              <a:t>Since the prescription requires 108 g of the effervescent mix, the quantity of each ingredient can</a:t>
            </a:r>
          </a:p>
          <a:p>
            <a:r>
              <a:rPr lang="en-GB" dirty="0"/>
              <a:t>be calculated as follows:</a:t>
            </a:r>
          </a:p>
          <a:p>
            <a:r>
              <a:rPr lang="en-GB" dirty="0"/>
              <a:t>1 + 2 + 3.4 = </a:t>
            </a:r>
            <a:r>
              <a:rPr lang="en-GB" dirty="0" smtClean="0"/>
              <a:t>6.4 total parts</a:t>
            </a:r>
            <a:endParaRPr lang="en-GB" dirty="0"/>
          </a:p>
          <a:p>
            <a:r>
              <a:rPr lang="en-GB" dirty="0" smtClean="0"/>
              <a:t>(1/6.4) </a:t>
            </a:r>
            <a:r>
              <a:rPr lang="en-GB" dirty="0"/>
              <a:t>× 108 g = 16.875 g of citric acid</a:t>
            </a:r>
          </a:p>
          <a:p>
            <a:r>
              <a:rPr lang="en-GB" dirty="0" smtClean="0"/>
              <a:t>(2/6.4) </a:t>
            </a:r>
            <a:r>
              <a:rPr lang="en-GB" dirty="0"/>
              <a:t>× 108 g = 33.750 g of tartaric acid</a:t>
            </a:r>
          </a:p>
          <a:p>
            <a:r>
              <a:rPr lang="en-GB" dirty="0" smtClean="0"/>
              <a:t>(3.4/6.4 )× </a:t>
            </a:r>
            <a:r>
              <a:rPr lang="en-GB" dirty="0"/>
              <a:t>108 g = 57.375 g of sodium bicarbonate</a:t>
            </a:r>
          </a:p>
          <a:p>
            <a:r>
              <a:rPr lang="en-GB" dirty="0"/>
              <a:t>Total = 108 g</a:t>
            </a:r>
          </a:p>
          <a:p>
            <a:r>
              <a:rPr lang="en-GB" dirty="0"/>
              <a:t>The prescription will require 12 g of the active drug and 108 g of this effervescent vehicle.</a:t>
            </a:r>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18</a:t>
            </a:fld>
            <a:endParaRPr lang="en-GB"/>
          </a:p>
        </p:txBody>
      </p:sp>
    </p:spTree>
    <p:extLst>
      <p:ext uri="{BB962C8B-B14F-4D97-AF65-F5344CB8AC3E}">
        <p14:creationId xmlns:p14="http://schemas.microsoft.com/office/powerpoint/2010/main" val="203006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indent="0">
              <a:buNone/>
            </a:pPr>
            <a:endParaRPr lang="en-US" altLang="en-US" dirty="0" smtClean="0"/>
          </a:p>
          <a:p>
            <a:pPr>
              <a:buFontTx/>
              <a:buAutoNum type="arabicPeriod"/>
            </a:pPr>
            <a:r>
              <a:rPr lang="en-US" altLang="en-US" dirty="0" smtClean="0"/>
              <a:t>Weigh </a:t>
            </a:r>
            <a:r>
              <a:rPr lang="en-US" altLang="en-US" dirty="0"/>
              <a:t>the required amount of all ingredients (sod., citric, tartaric</a:t>
            </a:r>
            <a:r>
              <a:rPr lang="en-US" altLang="en-US" dirty="0" smtClean="0"/>
              <a:t>) to prepare the required amount of formulation </a:t>
            </a:r>
          </a:p>
          <a:p>
            <a:pPr>
              <a:buFontTx/>
              <a:buAutoNum type="arabicPeriod"/>
            </a:pPr>
            <a:r>
              <a:rPr lang="en-US" altLang="en-US" dirty="0" smtClean="0"/>
              <a:t> </a:t>
            </a:r>
            <a:r>
              <a:rPr lang="en-US" altLang="en-US" dirty="0"/>
              <a:t>grind the powder in mortar to finely ground powder then pass through sieve no. </a:t>
            </a:r>
            <a:r>
              <a:rPr lang="en-US" altLang="en-US" dirty="0" smtClean="0"/>
              <a:t>30</a:t>
            </a:r>
            <a:endParaRPr lang="en-US" altLang="en-US" dirty="0"/>
          </a:p>
          <a:p>
            <a:pPr>
              <a:buFontTx/>
              <a:buAutoNum type="arabicPeriod"/>
            </a:pPr>
            <a:r>
              <a:rPr lang="en-US" altLang="en-US" dirty="0"/>
              <a:t> Mix all ingredient powders homogenously in a porcelain mortar, then add wetting agent (alcohol 95 %) to form coherent mass( EXAMINE WITH BALL TEST</a:t>
            </a:r>
            <a:r>
              <a:rPr lang="en-US" altLang="en-US" dirty="0" smtClean="0"/>
              <a:t>)</a:t>
            </a:r>
            <a:endParaRPr lang="en-US" altLang="en-US" dirty="0"/>
          </a:p>
          <a:p>
            <a:pPr>
              <a:buFontTx/>
              <a:buAutoNum type="arabicPeriod"/>
            </a:pPr>
            <a:r>
              <a:rPr lang="en-US" altLang="en-US" dirty="0"/>
              <a:t>The coherent mass passed through sieve no 8</a:t>
            </a:r>
            <a:r>
              <a:rPr lang="en-US" altLang="en-US" dirty="0" smtClean="0"/>
              <a:t>, </a:t>
            </a:r>
            <a:r>
              <a:rPr lang="en-US" altLang="en-US" dirty="0"/>
              <a:t>by pressing in one </a:t>
            </a:r>
            <a:r>
              <a:rPr lang="en-US" altLang="en-US" dirty="0" smtClean="0"/>
              <a:t>direction the </a:t>
            </a:r>
            <a:r>
              <a:rPr lang="en-US" altLang="en-US" dirty="0"/>
              <a:t>collected granules are dried in a </a:t>
            </a:r>
            <a:r>
              <a:rPr lang="en-US" altLang="en-US" dirty="0" smtClean="0"/>
              <a:t>hot oven at 40</a:t>
            </a:r>
            <a:r>
              <a:rPr lang="en-US" altLang="en-US" dirty="0"/>
              <a:t>° C for </a:t>
            </a:r>
            <a:r>
              <a:rPr lang="en-US" altLang="en-US" dirty="0" smtClean="0"/>
              <a:t>10 minutes.</a:t>
            </a:r>
          </a:p>
          <a:p>
            <a:pPr>
              <a:buFontTx/>
              <a:buAutoNum type="arabicPeriod"/>
            </a:pPr>
            <a:r>
              <a:rPr lang="en-US" altLang="en-US" dirty="0" smtClean="0"/>
              <a:t>Sieve with </a:t>
            </a:r>
            <a:r>
              <a:rPr lang="en-US" altLang="en-US" dirty="0"/>
              <a:t>8</a:t>
            </a:r>
            <a:r>
              <a:rPr lang="en-US" altLang="en-US" dirty="0" smtClean="0"/>
              <a:t> mesh size sieve</a:t>
            </a:r>
            <a:endParaRPr lang="en-US" altLang="en-US" dirty="0"/>
          </a:p>
          <a:p>
            <a:pPr>
              <a:buFontTx/>
              <a:buAutoNum type="arabicPeriod"/>
            </a:pPr>
            <a:r>
              <a:rPr lang="en-US" altLang="en-US" dirty="0"/>
              <a:t> Pack the final product </a:t>
            </a:r>
            <a:r>
              <a:rPr lang="en-US" altLang="en-US" dirty="0" smtClean="0"/>
              <a:t>In </a:t>
            </a:r>
            <a:r>
              <a:rPr lang="en-US" altLang="en-US" dirty="0"/>
              <a:t>a </a:t>
            </a:r>
            <a:r>
              <a:rPr lang="en-US" altLang="en-US" dirty="0" smtClean="0"/>
              <a:t>well tight </a:t>
            </a:r>
            <a:r>
              <a:rPr lang="en-US" altLang="en-US" dirty="0"/>
              <a:t>container</a:t>
            </a:r>
            <a:r>
              <a:rPr lang="en-US" altLang="en-US" sz="2400" dirty="0"/>
              <a:t> </a:t>
            </a: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19</a:t>
            </a:fld>
            <a:endParaRPr lang="en-GB"/>
          </a:p>
        </p:txBody>
      </p:sp>
    </p:spTree>
    <p:extLst>
      <p:ext uri="{BB962C8B-B14F-4D97-AF65-F5344CB8AC3E}">
        <p14:creationId xmlns:p14="http://schemas.microsoft.com/office/powerpoint/2010/main" val="128993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Granulation</a:t>
            </a:r>
            <a:endParaRPr lang="en-GB" b="1" dirty="0"/>
          </a:p>
        </p:txBody>
      </p:sp>
      <p:sp>
        <p:nvSpPr>
          <p:cNvPr id="6" name="Content Placeholder 5"/>
          <p:cNvSpPr>
            <a:spLocks noGrp="1"/>
          </p:cNvSpPr>
          <p:nvPr>
            <p:ph idx="1"/>
          </p:nvPr>
        </p:nvSpPr>
        <p:spPr/>
        <p:txBody>
          <a:bodyPr>
            <a:normAutofit/>
          </a:bodyPr>
          <a:lstStyle/>
          <a:p>
            <a:pPr eaLnBrk="0" fontAlgn="base" hangingPunct="0">
              <a:spcBef>
                <a:spcPct val="0"/>
              </a:spcBef>
              <a:spcAft>
                <a:spcPct val="0"/>
              </a:spcAft>
            </a:pPr>
            <a:r>
              <a:rPr lang="en-US" altLang="en-US" dirty="0">
                <a:latin typeface="Arial" panose="020B0604020202020204" pitchFamily="34" charset="0"/>
              </a:rPr>
              <a:t>Granulation is the process in which primary powder particles are made to adhere to form larger, </a:t>
            </a:r>
            <a:r>
              <a:rPr lang="en-US" altLang="en-US" dirty="0" err="1">
                <a:latin typeface="Arial" panose="020B0604020202020204" pitchFamily="34" charset="0"/>
              </a:rPr>
              <a:t>multiparticle</a:t>
            </a:r>
            <a:r>
              <a:rPr lang="en-US" altLang="en-US" dirty="0">
                <a:latin typeface="Arial" panose="020B0604020202020204" pitchFamily="34" charset="0"/>
              </a:rPr>
              <a:t> entities called </a:t>
            </a:r>
            <a:r>
              <a:rPr lang="en-US" altLang="en-US" dirty="0" smtClean="0">
                <a:latin typeface="Arial" panose="020B0604020202020204" pitchFamily="34" charset="0"/>
              </a:rPr>
              <a:t>granules  With typical size of (0.2 to 0.5) </a:t>
            </a:r>
            <a:r>
              <a:rPr lang="en-US" altLang="en-US" dirty="0">
                <a:latin typeface="Arial" panose="020B0604020202020204" pitchFamily="34" charset="0"/>
              </a:rPr>
              <a:t>mm.</a:t>
            </a:r>
          </a:p>
          <a:p>
            <a:pPr marL="0" indent="0" eaLnBrk="0" fontAlgn="base" hangingPunct="0">
              <a:spcBef>
                <a:spcPct val="0"/>
              </a:spcBef>
              <a:spcAft>
                <a:spcPct val="0"/>
              </a:spcAft>
              <a:buNone/>
            </a:pPr>
            <a:endParaRPr lang="en-US" altLang="en-US" dirty="0">
              <a:latin typeface="Arial" panose="020B0604020202020204" pitchFamily="34" charset="0"/>
            </a:endParaRPr>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3" name="Footer Placeholder 2"/>
          <p:cNvSpPr>
            <a:spLocks noGrp="1"/>
          </p:cNvSpPr>
          <p:nvPr>
            <p:ph type="ftr" sz="quarter" idx="11"/>
          </p:nvPr>
        </p:nvSpPr>
        <p:spPr/>
        <p:txBody>
          <a:bodyPr/>
          <a:lstStyle/>
          <a:p>
            <a:r>
              <a:rPr lang="en-GB" smtClean="0"/>
              <a:t>find study materials on link:  :  www.goo.gl/KBOm0R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2</a:t>
            </a:fld>
            <a:endParaRPr lang="en-US"/>
          </a:p>
        </p:txBody>
      </p:sp>
    </p:spTree>
    <p:extLst>
      <p:ext uri="{BB962C8B-B14F-4D97-AF65-F5344CB8AC3E}">
        <p14:creationId xmlns:p14="http://schemas.microsoft.com/office/powerpoint/2010/main" val="908874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 of granulation </a:t>
            </a:r>
            <a:endParaRPr lang="en-GB" b="1" dirty="0"/>
          </a:p>
        </p:txBody>
      </p:sp>
      <p:sp>
        <p:nvSpPr>
          <p:cNvPr id="3" name="Content Placeholder 2"/>
          <p:cNvSpPr>
            <a:spLocks noGrp="1"/>
          </p:cNvSpPr>
          <p:nvPr>
            <p:ph idx="1"/>
          </p:nvPr>
        </p:nvSpPr>
        <p:spPr/>
        <p:txBody>
          <a:bodyPr>
            <a:normAutofit lnSpcReduction="10000"/>
          </a:bodyPr>
          <a:lstStyle/>
          <a:p>
            <a:pPr marL="514350" indent="-514350" eaLnBrk="0" fontAlgn="base" hangingPunct="0">
              <a:spcBef>
                <a:spcPct val="0"/>
              </a:spcBef>
              <a:spcAft>
                <a:spcPct val="0"/>
              </a:spcAft>
              <a:buFont typeface="+mj-lt"/>
              <a:buAutoNum type="arabicPeriod"/>
            </a:pPr>
            <a:r>
              <a:rPr lang="en-US" altLang="en-US" dirty="0" smtClean="0">
                <a:latin typeface="Arial" panose="020B0604020202020204" pitchFamily="34" charset="0"/>
              </a:rPr>
              <a:t>to prevent </a:t>
            </a:r>
            <a:r>
              <a:rPr lang="en-US" altLang="en-US" dirty="0">
                <a:latin typeface="Arial" panose="020B0604020202020204" pitchFamily="34" charset="0"/>
              </a:rPr>
              <a:t>segregation of the constituents of the powder </a:t>
            </a:r>
            <a:r>
              <a:rPr lang="en-US" altLang="en-US" dirty="0" smtClean="0">
                <a:latin typeface="Arial" panose="020B0604020202020204" pitchFamily="34" charset="0"/>
              </a:rPr>
              <a:t>mixture</a:t>
            </a:r>
          </a:p>
          <a:p>
            <a:pPr marL="914400" lvl="1" indent="-514350" eaLnBrk="0" fontAlgn="base" hangingPunct="0">
              <a:spcBef>
                <a:spcPct val="0"/>
              </a:spcBef>
              <a:spcAft>
                <a:spcPct val="0"/>
              </a:spcAft>
              <a:buFont typeface="Wingdings" panose="05000000000000000000" pitchFamily="2" charset="2"/>
              <a:buChar char="Ø"/>
            </a:pPr>
            <a:r>
              <a:rPr lang="en-GB" dirty="0"/>
              <a:t>Segregation is due primarily to differences in the size or density of the components of </a:t>
            </a:r>
            <a:r>
              <a:rPr lang="en-GB" dirty="0" smtClean="0"/>
              <a:t>the mix</a:t>
            </a:r>
            <a:r>
              <a:rPr lang="en-GB" dirty="0"/>
              <a:t>, the smaller and/or denser particles concentrating at the base of a container with the larger and/or less dense ones above them. An ideal granulation will contain all the constituents of the mix in the correct proportion in each granule, and segregation of the ingredients will not occur.</a:t>
            </a:r>
            <a:endParaRPr lang="en-US" altLang="en-US" dirty="0">
              <a:latin typeface="Arial" panose="020B0604020202020204" pitchFamily="34" charset="0"/>
            </a:endParaRPr>
          </a:p>
          <a:p>
            <a:pPr marL="514350" indent="-514350" eaLnBrk="0" fontAlgn="base" hangingPunct="0">
              <a:spcBef>
                <a:spcPct val="0"/>
              </a:spcBef>
              <a:spcAft>
                <a:spcPct val="0"/>
              </a:spcAft>
              <a:buFont typeface="+mj-lt"/>
              <a:buAutoNum type="arabicPeriod"/>
            </a:pPr>
            <a:r>
              <a:rPr lang="en-US" altLang="en-US" dirty="0" smtClean="0">
                <a:latin typeface="Arial" panose="020B0604020202020204" pitchFamily="34" charset="0"/>
              </a:rPr>
              <a:t>To </a:t>
            </a:r>
            <a:r>
              <a:rPr lang="en-US" altLang="en-US" dirty="0">
                <a:latin typeface="Arial" panose="020B0604020202020204" pitchFamily="34" charset="0"/>
              </a:rPr>
              <a:t>improve the flow properties of the mixture</a:t>
            </a:r>
            <a:r>
              <a:rPr lang="en-US" altLang="en-US" dirty="0" smtClean="0">
                <a:latin typeface="Arial" panose="020B0604020202020204" pitchFamily="34" charset="0"/>
              </a:rPr>
              <a:t>:</a:t>
            </a:r>
          </a:p>
          <a:p>
            <a:pPr marL="914400" lvl="1" indent="-514350" eaLnBrk="0" fontAlgn="base" hangingPunct="0">
              <a:spcBef>
                <a:spcPct val="0"/>
              </a:spcBef>
              <a:spcAft>
                <a:spcPct val="0"/>
              </a:spcAft>
              <a:buFont typeface="Wingdings" panose="05000000000000000000" pitchFamily="2" charset="2"/>
              <a:buChar char="Ø"/>
            </a:pPr>
            <a:r>
              <a:rPr lang="en-GB" dirty="0"/>
              <a:t>Many powders, because of their small size, irregular shape or surface characteristics, are cohesive and do not flow well. Granules produced from such a cohesive system will be larger and more isodiametric, both factors contributing to improved flow properties</a:t>
            </a:r>
            <a:r>
              <a:rPr lang="en-GB" dirty="0" smtClean="0"/>
              <a:t>.</a:t>
            </a:r>
            <a:endParaRPr lang="en-GB"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3</a:t>
            </a:fld>
            <a:endParaRPr lang="en-US"/>
          </a:p>
        </p:txBody>
      </p:sp>
    </p:spTree>
    <p:extLst>
      <p:ext uri="{BB962C8B-B14F-4D97-AF65-F5344CB8AC3E}">
        <p14:creationId xmlns:p14="http://schemas.microsoft.com/office/powerpoint/2010/main" val="91229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To improve the compaction characteristics of the mixture:</a:t>
            </a:r>
          </a:p>
          <a:p>
            <a:pPr lvl="1" eaLnBrk="0" fontAlgn="base" hangingPunct="0">
              <a:spcBef>
                <a:spcPct val="0"/>
              </a:spcBef>
              <a:spcAft>
                <a:spcPct val="0"/>
              </a:spcAft>
              <a:buFont typeface="Wingdings" panose="05000000000000000000" pitchFamily="2" charset="2"/>
              <a:buChar char="Ø"/>
            </a:pPr>
            <a:r>
              <a:rPr lang="en-GB" dirty="0"/>
              <a:t>Some powders are difficult to compact. Granules of the same formulation are often more easily compacted and produce stronger tablets. Often solute migration occurring during the post-granulation drying stage results in a binder-rich outer layer to the granules. This in turn leads to direct binder–binder bonding, which assists the consolidation of weakly bonding materials</a:t>
            </a:r>
            <a:endParaRPr lang="en-US" altLang="en-US" dirty="0">
              <a:latin typeface="Arial" panose="020B0604020202020204" pitchFamily="34" charset="0"/>
            </a:endParaRPr>
          </a:p>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Reduce hazards of toxic </a:t>
            </a:r>
            <a:r>
              <a:rPr lang="en-US" altLang="en-US" b="1" i="1" dirty="0">
                <a:latin typeface="Arial" panose="020B0604020202020204" pitchFamily="34" charset="0"/>
              </a:rPr>
              <a:t>dust </a:t>
            </a:r>
            <a:r>
              <a:rPr lang="en-US" altLang="en-US" dirty="0">
                <a:latin typeface="Arial" panose="020B0604020202020204" pitchFamily="34" charset="0"/>
              </a:rPr>
              <a:t>associated with some dangerous drugs</a:t>
            </a:r>
          </a:p>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Slightly hygroscopic materials can adsorb moisture and adhere together (cake) if stored as powder</a:t>
            </a: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4</a:t>
            </a:fld>
            <a:endParaRPr lang="en-US"/>
          </a:p>
        </p:txBody>
      </p:sp>
    </p:spTree>
    <p:extLst>
      <p:ext uri="{BB962C8B-B14F-4D97-AF65-F5344CB8AC3E}">
        <p14:creationId xmlns:p14="http://schemas.microsoft.com/office/powerpoint/2010/main" val="1860161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Effervescent granulated salts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Effervescent </a:t>
            </a:r>
            <a:r>
              <a:rPr lang="en-GB" dirty="0"/>
              <a:t>salts are granules or coarse to </a:t>
            </a:r>
            <a:r>
              <a:rPr lang="en-GB" dirty="0" smtClean="0"/>
              <a:t>very coarse </a:t>
            </a:r>
            <a:r>
              <a:rPr lang="en-GB" dirty="0"/>
              <a:t>powders </a:t>
            </a:r>
            <a:r>
              <a:rPr lang="en-GB" dirty="0" smtClean="0"/>
              <a:t>(ranging </a:t>
            </a:r>
            <a:r>
              <a:rPr lang="en-GB" dirty="0"/>
              <a:t>from about 4 to 10 mesh in size (4.76 to 2.00 mm</a:t>
            </a:r>
            <a:r>
              <a:rPr lang="en-GB" dirty="0" smtClean="0"/>
              <a:t>)), </a:t>
            </a:r>
            <a:r>
              <a:rPr lang="en-GB" dirty="0"/>
              <a:t>containing a medicinal </a:t>
            </a:r>
            <a:r>
              <a:rPr lang="en-GB" dirty="0" smtClean="0"/>
              <a:t>agent in </a:t>
            </a:r>
            <a:r>
              <a:rPr lang="en-GB" dirty="0"/>
              <a:t>a dry mixture usually composed </a:t>
            </a:r>
            <a:r>
              <a:rPr lang="en-GB" dirty="0" smtClean="0"/>
              <a:t>of:</a:t>
            </a:r>
          </a:p>
          <a:p>
            <a:pPr lvl="1"/>
            <a:r>
              <a:rPr lang="en-GB" dirty="0" smtClean="0"/>
              <a:t> sodium bicarbonate</a:t>
            </a:r>
            <a:r>
              <a:rPr lang="en-GB" dirty="0"/>
              <a:t>, </a:t>
            </a:r>
            <a:endParaRPr lang="en-GB" dirty="0" smtClean="0"/>
          </a:p>
          <a:p>
            <a:pPr lvl="1"/>
            <a:r>
              <a:rPr lang="en-GB" dirty="0" smtClean="0"/>
              <a:t>citric </a:t>
            </a:r>
            <a:r>
              <a:rPr lang="en-GB" dirty="0"/>
              <a:t>acid</a:t>
            </a:r>
            <a:r>
              <a:rPr lang="en-GB" dirty="0" smtClean="0"/>
              <a:t>,</a:t>
            </a:r>
          </a:p>
          <a:p>
            <a:pPr lvl="1"/>
            <a:r>
              <a:rPr lang="en-GB" dirty="0" smtClean="0"/>
              <a:t>and </a:t>
            </a:r>
            <a:r>
              <a:rPr lang="en-GB" dirty="0"/>
              <a:t>tartaric acid. </a:t>
            </a:r>
            <a:endParaRPr lang="en-GB" dirty="0" smtClean="0"/>
          </a:p>
          <a:p>
            <a:r>
              <a:rPr lang="en-GB" dirty="0" smtClean="0"/>
              <a:t>formed </a:t>
            </a:r>
            <a:r>
              <a:rPr lang="en-GB" dirty="0"/>
              <a:t>by moistening blended powders and passing through a screen or a special granulator</a:t>
            </a:r>
            <a:r>
              <a:rPr lang="en-GB" dirty="0" smtClean="0"/>
              <a:t>.</a:t>
            </a:r>
            <a:r>
              <a:rPr lang="en-GB" dirty="0"/>
              <a:t> </a:t>
            </a:r>
            <a:endParaRPr lang="en-GB" dirty="0" smtClean="0"/>
          </a:p>
          <a:p>
            <a:r>
              <a:rPr lang="en-GB" dirty="0" smtClean="0"/>
              <a:t>These </a:t>
            </a:r>
            <a:r>
              <a:rPr lang="en-GB" dirty="0"/>
              <a:t>moist granules are either air- or oven-dried. </a:t>
            </a:r>
          </a:p>
          <a:p>
            <a:r>
              <a:rPr lang="en-GB" dirty="0" smtClean="0"/>
              <a:t>Eff. Granules, When added </a:t>
            </a:r>
            <a:r>
              <a:rPr lang="en-GB" dirty="0"/>
              <a:t>to water, the acids and the base react </a:t>
            </a:r>
            <a:r>
              <a:rPr lang="en-GB" dirty="0" smtClean="0"/>
              <a:t>to liberate </a:t>
            </a:r>
            <a:r>
              <a:rPr lang="en-GB" dirty="0"/>
              <a:t>carbon dioxide, resulting in effervescence.</a:t>
            </a:r>
          </a:p>
          <a:p>
            <a:r>
              <a:rPr lang="en-GB" dirty="0"/>
              <a:t>The resulting carbonated solution </a:t>
            </a:r>
            <a:r>
              <a:rPr lang="en-GB" dirty="0" smtClean="0"/>
              <a:t>masks undesirable </a:t>
            </a:r>
            <a:r>
              <a:rPr lang="en-GB" dirty="0"/>
              <a:t>taste of any medicinal agent</a:t>
            </a:r>
            <a:r>
              <a:rPr lang="en-GB" dirty="0" smtClean="0"/>
              <a:t>.</a:t>
            </a:r>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5</a:t>
            </a:fld>
            <a:endParaRPr lang="en-GB"/>
          </a:p>
        </p:txBody>
      </p:sp>
    </p:spTree>
    <p:extLst>
      <p:ext uri="{BB962C8B-B14F-4D97-AF65-F5344CB8AC3E}">
        <p14:creationId xmlns:p14="http://schemas.microsoft.com/office/powerpoint/2010/main" val="308345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Granules rather than fine powder???</a:t>
            </a:r>
            <a:endParaRPr lang="en-GB" b="1" dirty="0"/>
          </a:p>
        </p:txBody>
      </p:sp>
      <p:sp>
        <p:nvSpPr>
          <p:cNvPr id="3" name="Content Placeholder 2"/>
          <p:cNvSpPr>
            <a:spLocks noGrp="1"/>
          </p:cNvSpPr>
          <p:nvPr>
            <p:ph idx="1"/>
          </p:nvPr>
        </p:nvSpPr>
        <p:spPr/>
        <p:txBody>
          <a:bodyPr/>
          <a:lstStyle/>
          <a:p>
            <a:r>
              <a:rPr lang="en-GB" dirty="0"/>
              <a:t>Using granules or coarse particles of the mixed powders rather than small powder </a:t>
            </a:r>
            <a:r>
              <a:rPr lang="en-GB" dirty="0" smtClean="0"/>
              <a:t>particles:</a:t>
            </a:r>
          </a:p>
          <a:p>
            <a:pPr lvl="1"/>
            <a:r>
              <a:rPr lang="en-GB" dirty="0" smtClean="0"/>
              <a:t> </a:t>
            </a:r>
            <a:r>
              <a:rPr lang="en-GB" dirty="0"/>
              <a:t>decreases the rate of solution and prevents violent and uncontrollable </a:t>
            </a:r>
            <a:r>
              <a:rPr lang="en-GB" dirty="0" smtClean="0"/>
              <a:t>effervescence.</a:t>
            </a:r>
          </a:p>
          <a:p>
            <a:pPr lvl="1"/>
            <a:r>
              <a:rPr lang="en-GB" dirty="0" smtClean="0"/>
              <a:t>Prevent sudden </a:t>
            </a:r>
            <a:r>
              <a:rPr lang="en-GB" dirty="0"/>
              <a:t>and rapid effervescence </a:t>
            </a:r>
            <a:r>
              <a:rPr lang="en-GB" dirty="0" smtClean="0"/>
              <a:t>that could </a:t>
            </a:r>
            <a:r>
              <a:rPr lang="en-GB" dirty="0"/>
              <a:t>overflow the glass and leave little residual carbonation in the solution.</a:t>
            </a: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6</a:t>
            </a:fld>
            <a:endParaRPr lang="en-GB"/>
          </a:p>
        </p:txBody>
      </p:sp>
    </p:spTree>
    <p:extLst>
      <p:ext uri="{BB962C8B-B14F-4D97-AF65-F5344CB8AC3E}">
        <p14:creationId xmlns:p14="http://schemas.microsoft.com/office/powerpoint/2010/main" val="379988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Combination of citric acid and tartaric acid rather than one of them alone???</a:t>
            </a:r>
            <a:endParaRPr lang="en-GB" b="1" dirty="0"/>
          </a:p>
        </p:txBody>
      </p:sp>
      <p:sp>
        <p:nvSpPr>
          <p:cNvPr id="3" name="Content Placeholder 2"/>
          <p:cNvSpPr>
            <a:spLocks noGrp="1"/>
          </p:cNvSpPr>
          <p:nvPr>
            <p:ph idx="1"/>
          </p:nvPr>
        </p:nvSpPr>
        <p:spPr/>
        <p:txBody>
          <a:bodyPr>
            <a:normAutofit/>
          </a:bodyPr>
          <a:lstStyle/>
          <a:p>
            <a:r>
              <a:rPr lang="en-GB" dirty="0"/>
              <a:t>Using a combination of citric and </a:t>
            </a:r>
            <a:r>
              <a:rPr lang="en-GB" dirty="0" smtClean="0"/>
              <a:t>tartaric acids </a:t>
            </a:r>
            <a:r>
              <a:rPr lang="en-GB" dirty="0"/>
              <a:t>rather than either acid alone avoids </a:t>
            </a:r>
            <a:r>
              <a:rPr lang="en-GB" dirty="0" smtClean="0"/>
              <a:t>certain difficulties</a:t>
            </a:r>
            <a:r>
              <a:rPr lang="en-GB" dirty="0"/>
              <a:t>. </a:t>
            </a:r>
            <a:endParaRPr lang="en-GB" dirty="0" smtClean="0"/>
          </a:p>
          <a:p>
            <a:pPr lvl="1"/>
            <a:r>
              <a:rPr lang="en-GB" dirty="0" smtClean="0"/>
              <a:t>When </a:t>
            </a:r>
            <a:r>
              <a:rPr lang="en-GB" dirty="0"/>
              <a:t>tartaric acid is used as </a:t>
            </a:r>
            <a:r>
              <a:rPr lang="en-GB" dirty="0" smtClean="0"/>
              <a:t>the sole </a:t>
            </a:r>
            <a:r>
              <a:rPr lang="en-GB" dirty="0"/>
              <a:t>acid, the resulting granules readily lose </a:t>
            </a:r>
            <a:r>
              <a:rPr lang="en-GB" dirty="0" smtClean="0"/>
              <a:t>their firmness </a:t>
            </a:r>
            <a:r>
              <a:rPr lang="en-GB" dirty="0"/>
              <a:t>and </a:t>
            </a:r>
            <a:r>
              <a:rPr lang="en-GB" dirty="0" smtClean="0"/>
              <a:t>crumble (fragile granules). </a:t>
            </a:r>
          </a:p>
          <a:p>
            <a:pPr lvl="1"/>
            <a:r>
              <a:rPr lang="en-GB" dirty="0" smtClean="0"/>
              <a:t>Citric </a:t>
            </a:r>
            <a:r>
              <a:rPr lang="en-GB" dirty="0"/>
              <a:t>acid alone </a:t>
            </a:r>
            <a:r>
              <a:rPr lang="en-GB" dirty="0" smtClean="0"/>
              <a:t>results in </a:t>
            </a:r>
            <a:r>
              <a:rPr lang="en-GB" dirty="0"/>
              <a:t>a sticky mixture </a:t>
            </a:r>
            <a:r>
              <a:rPr lang="en-GB" dirty="0" smtClean="0"/>
              <a:t>which is difficult </a:t>
            </a:r>
            <a:r>
              <a:rPr lang="en-GB" dirty="0"/>
              <a:t>to granulate</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7</a:t>
            </a:fld>
            <a:endParaRPr lang="en-GB"/>
          </a:p>
        </p:txBody>
      </p:sp>
    </p:spTree>
    <p:extLst>
      <p:ext uri="{BB962C8B-B14F-4D97-AF65-F5344CB8AC3E}">
        <p14:creationId xmlns:p14="http://schemas.microsoft.com/office/powerpoint/2010/main" val="70006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Effervescent granules are prepared by two general methods: </a:t>
            </a:r>
            <a:endParaRPr lang="en-GB" b="1" dirty="0"/>
          </a:p>
        </p:txBody>
      </p:sp>
      <p:sp>
        <p:nvSpPr>
          <p:cNvPr id="3" name="Content Placeholder 2"/>
          <p:cNvSpPr>
            <a:spLocks noGrp="1"/>
          </p:cNvSpPr>
          <p:nvPr>
            <p:ph idx="1"/>
          </p:nvPr>
        </p:nvSpPr>
        <p:spPr/>
        <p:txBody>
          <a:bodyPr/>
          <a:lstStyle/>
          <a:p>
            <a:r>
              <a:rPr lang="en-GB" dirty="0" smtClean="0"/>
              <a:t>(</a:t>
            </a:r>
            <a:r>
              <a:rPr lang="en-GB" i="1" dirty="0" smtClean="0"/>
              <a:t>a</a:t>
            </a:r>
            <a:r>
              <a:rPr lang="en-GB" dirty="0" smtClean="0"/>
              <a:t>) the dry or fusion method</a:t>
            </a:r>
          </a:p>
          <a:p>
            <a:r>
              <a:rPr lang="en-GB" dirty="0" smtClean="0"/>
              <a:t>(</a:t>
            </a:r>
            <a:r>
              <a:rPr lang="en-GB" i="1" dirty="0" smtClean="0"/>
              <a:t>b</a:t>
            </a:r>
            <a:r>
              <a:rPr lang="en-GB" dirty="0" smtClean="0"/>
              <a:t>) the wet method.</a:t>
            </a: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8</a:t>
            </a:fld>
            <a:endParaRPr lang="en-GB"/>
          </a:p>
        </p:txBody>
      </p:sp>
    </p:spTree>
    <p:extLst>
      <p:ext uri="{BB962C8B-B14F-4D97-AF65-F5344CB8AC3E}">
        <p14:creationId xmlns:p14="http://schemas.microsoft.com/office/powerpoint/2010/main" val="288745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Dry or Fusion Method</a:t>
            </a:r>
            <a:endParaRPr lang="en-GB" dirty="0"/>
          </a:p>
        </p:txBody>
      </p:sp>
      <p:sp>
        <p:nvSpPr>
          <p:cNvPr id="3" name="Content Placeholder 2"/>
          <p:cNvSpPr>
            <a:spLocks noGrp="1"/>
          </p:cNvSpPr>
          <p:nvPr>
            <p:ph idx="1"/>
          </p:nvPr>
        </p:nvSpPr>
        <p:spPr/>
        <p:txBody>
          <a:bodyPr>
            <a:normAutofit/>
          </a:bodyPr>
          <a:lstStyle/>
          <a:p>
            <a:r>
              <a:rPr lang="en-GB" dirty="0" smtClean="0"/>
              <a:t>Principle: the </a:t>
            </a:r>
            <a:r>
              <a:rPr lang="en-GB" dirty="0"/>
              <a:t>one molecule of </a:t>
            </a:r>
            <a:r>
              <a:rPr lang="en-GB" dirty="0" smtClean="0"/>
              <a:t>water present </a:t>
            </a:r>
            <a:r>
              <a:rPr lang="en-GB" dirty="0"/>
              <a:t>in each molecule of citric acid acts as </a:t>
            </a:r>
            <a:r>
              <a:rPr lang="en-GB" dirty="0" smtClean="0"/>
              <a:t>the binding </a:t>
            </a:r>
            <a:r>
              <a:rPr lang="en-GB" dirty="0"/>
              <a:t>agent for the powder </a:t>
            </a:r>
            <a:r>
              <a:rPr lang="en-GB" dirty="0" smtClean="0"/>
              <a:t>mixture.</a:t>
            </a:r>
          </a:p>
          <a:p>
            <a:r>
              <a:rPr lang="en-GB" dirty="0" smtClean="0"/>
              <a:t>This molecule of water is liberated by using heat. Therefore, this method is called fusion method.</a:t>
            </a:r>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9</a:t>
            </a:fld>
            <a:endParaRPr lang="en-GB"/>
          </a:p>
        </p:txBody>
      </p:sp>
    </p:spTree>
    <p:extLst>
      <p:ext uri="{BB962C8B-B14F-4D97-AF65-F5344CB8AC3E}">
        <p14:creationId xmlns:p14="http://schemas.microsoft.com/office/powerpoint/2010/main" val="415841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3575</TotalTime>
  <Words>1861</Words>
  <Application>Microsoft Office PowerPoint</Application>
  <PresentationFormat>Widescreen</PresentationFormat>
  <Paragraphs>188</Paragraphs>
  <Slides>19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Wingdings</vt:lpstr>
      <vt:lpstr>Office Theme</vt:lpstr>
      <vt:lpstr>  preparation of effervescent granules Lab #2</vt:lpstr>
      <vt:lpstr>Granulation</vt:lpstr>
      <vt:lpstr>Aim of granulation </vt:lpstr>
      <vt:lpstr>PowerPoint Presentation</vt:lpstr>
      <vt:lpstr>Effervescent granulated salts</vt:lpstr>
      <vt:lpstr>Granules rather than fine powder???</vt:lpstr>
      <vt:lpstr>Combination of citric acid and tartaric acid rather than one of them alone???</vt:lpstr>
      <vt:lpstr>Effervescent granules are prepared by two general methods: </vt:lpstr>
      <vt:lpstr>(a) Dry or Fusion Method</vt:lpstr>
      <vt:lpstr>Steps of Dry or fusion method.</vt:lpstr>
      <vt:lpstr>Steps of dry or Fusion Method</vt:lpstr>
      <vt:lpstr>(b)Wet Method</vt:lpstr>
      <vt:lpstr>PowerPoint Presentation</vt:lpstr>
      <vt:lpstr>PowerPoint Presentation</vt:lpstr>
      <vt:lpstr>Required amount of each ingredient:</vt:lpstr>
      <vt:lpstr>Citric acid</vt:lpstr>
      <vt:lpstr>Tartaric acid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year 2017/2018 Industrial pharmacy-I lab preparation of effervescent granules Lab #2</dc:title>
  <dc:creator>al-nabaa</dc:creator>
  <cp:lastModifiedBy>al-nabaa</cp:lastModifiedBy>
  <cp:revision>11</cp:revision>
  <dcterms:created xsi:type="dcterms:W3CDTF">2018-10-14T15:06:46Z</dcterms:created>
  <dcterms:modified xsi:type="dcterms:W3CDTF">2018-12-22T22:21:11Z</dcterms:modified>
</cp:coreProperties>
</file>